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7104063" cy="10234613"/>
  <p:embeddedFontLst>
    <p:embeddedFont>
      <p:font typeface="Calibri" pitchFamily="34" charset="0"/>
      <p:regular r:id="rId51"/>
      <p:bold r:id="rId52"/>
      <p:italic r:id="rId53"/>
      <p:boldItalic r:id="rId54"/>
    </p:embeddedFont>
    <p:embeddedFont>
      <p:font typeface="Century Gothic"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84">
          <p15:clr>
            <a:srgbClr val="A4A3A4"/>
          </p15:clr>
        </p15:guide>
        <p15:guide id="2" pos="3864">
          <p15:clr>
            <a:srgbClr val="A4A3A4"/>
          </p15:clr>
        </p15:guide>
        <p15:guide id="3" pos="456">
          <p15:clr>
            <a:srgbClr val="A4A3A4"/>
          </p15:clr>
        </p15:guide>
        <p15:guide id="4" pos="7224">
          <p15:clr>
            <a:srgbClr val="A4A3A4"/>
          </p15:clr>
        </p15:guide>
        <p15:guide id="5" orient="horz" pos="840">
          <p15:clr>
            <a:srgbClr val="A4A3A4"/>
          </p15:clr>
        </p15:guide>
        <p15:guide id="6" orient="horz" pos="355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NbaT4UaSxA2E1nkUGj3yDBFes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AB90E74-F0A7-4572-95BD-D6A8CC5DEF52}">
  <a:tblStyle styleId="{0AB90E74-F0A7-4572-95BD-D6A8CC5DEF5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74" autoAdjust="0"/>
    <p:restoredTop sz="85996" autoAdjust="0"/>
  </p:normalViewPr>
  <p:slideViewPr>
    <p:cSldViewPr snapToGrid="0">
      <p:cViewPr varScale="1">
        <p:scale>
          <a:sx n="62" d="100"/>
          <a:sy n="62" d="100"/>
        </p:scale>
        <p:origin x="-1014" y="-90"/>
      </p:cViewPr>
      <p:guideLst>
        <p:guide orient="horz" pos="2184"/>
        <p:guide orient="horz" pos="840"/>
        <p:guide orient="horz" pos="3552"/>
        <p:guide pos="3864"/>
        <p:guide pos="456"/>
        <p:guide pos="7224"/>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78427" cy="513508"/>
          </a:xfrm>
          <a:prstGeom prst="rect">
            <a:avLst/>
          </a:prstGeom>
          <a:noFill/>
          <a:ln>
            <a:noFill/>
          </a:ln>
        </p:spPr>
        <p:txBody>
          <a:bodyPr spcFirstLastPara="1" wrap="square" lIns="99050" tIns="49525" rIns="99050" bIns="495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3" y="0"/>
            <a:ext cx="3078427" cy="513508"/>
          </a:xfrm>
          <a:prstGeom prst="rect">
            <a:avLst/>
          </a:prstGeom>
          <a:noFill/>
          <a:ln>
            <a:noFill/>
          </a:ln>
        </p:spPr>
        <p:txBody>
          <a:bodyPr spcFirstLastPara="1" wrap="square" lIns="99050" tIns="49525" rIns="99050" bIns="495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721108"/>
            <a:ext cx="3078427" cy="513507"/>
          </a:xfrm>
          <a:prstGeom prst="rect">
            <a:avLst/>
          </a:prstGeom>
          <a:noFill/>
          <a:ln>
            <a:noFill/>
          </a:ln>
        </p:spPr>
        <p:txBody>
          <a:bodyPr spcFirstLastPara="1" wrap="square" lIns="99050" tIns="49525" rIns="99050" bIns="495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marR="0" lvl="0" indent="0" algn="r" rtl="0">
              <a:spcBef>
                <a:spcPts val="0"/>
              </a:spcBef>
              <a:spcAft>
                <a:spcPts val="0"/>
              </a:spcAft>
              <a:buNone/>
            </a:pPr>
            <a:fld id="{00000000-1234-1234-1234-123412341234}" type="slidenum">
              <a:rPr lang="fr-FR" sz="13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‹N°›</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xmlns="" val="10981277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crumguides.org/scrum-guid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117" name="Google Shape;117;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33482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457200" lvl="0" indent="-317500" algn="l" rtl="0">
              <a:spcBef>
                <a:spcPts val="0"/>
              </a:spcBef>
              <a:spcAft>
                <a:spcPts val="0"/>
              </a:spcAft>
              <a:buSzPts val="1400"/>
              <a:buChar char="-"/>
            </a:pPr>
            <a:r>
              <a:rPr lang="fr-FR" dirty="0"/>
              <a:t>L’organisation des relations clients : Il s’agirait d</a:t>
            </a:r>
            <a:r>
              <a:rPr lang="fr-FR" dirty="0">
                <a:latin typeface="Arial"/>
                <a:ea typeface="Arial"/>
                <a:cs typeface="Arial"/>
                <a:sym typeface="Arial"/>
              </a:rPr>
              <a:t>’</a:t>
            </a:r>
            <a:r>
              <a:rPr lang="fr-FR" dirty="0"/>
              <a:t>établir une amélioration de la satisfaction client afin de les fidéliser et de</a:t>
            </a:r>
            <a:r>
              <a:rPr lang="fr-FR" sz="700" dirty="0">
                <a:latin typeface="Arial"/>
                <a:ea typeface="Arial"/>
                <a:cs typeface="Arial"/>
                <a:sym typeface="Arial"/>
              </a:rPr>
              <a:t>  </a:t>
            </a:r>
            <a:r>
              <a:rPr lang="fr-FR" dirty="0"/>
              <a:t>mettre en place des rappels de rendez-vous, de relancer le client ou de réengager un contact à travers un planning. Aussi, effectuer un suivi des projets à travers le gestionnaire de tâches.</a:t>
            </a:r>
            <a:endParaRPr dirty="0"/>
          </a:p>
          <a:p>
            <a:pPr marL="457200" lvl="0" indent="-317500" algn="l" rtl="0">
              <a:spcBef>
                <a:spcPts val="0"/>
              </a:spcBef>
              <a:spcAft>
                <a:spcPts val="0"/>
              </a:spcAft>
              <a:buSzPts val="1400"/>
              <a:buChar char="-"/>
            </a:pPr>
            <a:r>
              <a:rPr lang="fr-FR" dirty="0"/>
              <a:t>La gestion des données : Il s’agirait de faire en sorte que le stockage de données </a:t>
            </a:r>
            <a:r>
              <a:rPr lang="fr-FR" dirty="0" smtClean="0"/>
              <a:t>se </a:t>
            </a:r>
            <a:r>
              <a:rPr lang="fr-FR" dirty="0"/>
              <a:t>fasse dans une seule </a:t>
            </a:r>
            <a:r>
              <a:rPr lang="fr-FR" dirty="0" smtClean="0"/>
              <a:t>base</a:t>
            </a:r>
            <a:endParaRPr dirty="0"/>
          </a:p>
          <a:p>
            <a:pPr marL="457200" lvl="0" indent="-317500" algn="l" rtl="0">
              <a:spcBef>
                <a:spcPts val="0"/>
              </a:spcBef>
              <a:spcAft>
                <a:spcPts val="0"/>
              </a:spcAft>
              <a:buSzPts val="1400"/>
              <a:buChar char="-"/>
            </a:pPr>
            <a:r>
              <a:rPr lang="fr-FR" dirty="0"/>
              <a:t>La centralisation de la gestion des points de contacts : Ce qui permettra de gérer toutes les </a:t>
            </a:r>
            <a:r>
              <a:rPr lang="fr-FR" dirty="0" smtClean="0"/>
              <a:t>interactions </a:t>
            </a:r>
            <a:r>
              <a:rPr lang="fr-FR" dirty="0"/>
              <a:t>clients depuis une interface unique</a:t>
            </a:r>
            <a:endParaRPr dirty="0"/>
          </a:p>
          <a:p>
            <a:pPr marL="457200" lvl="0" indent="-317500" algn="l" rtl="0">
              <a:spcBef>
                <a:spcPts val="0"/>
              </a:spcBef>
              <a:spcAft>
                <a:spcPts val="0"/>
              </a:spcAft>
              <a:buSzPts val="1400"/>
              <a:buChar char="-"/>
            </a:pPr>
            <a:r>
              <a:rPr lang="fr-FR" dirty="0"/>
              <a:t>L’organisation et le suivi des employés de l’entreprise : Il s’agit ici d’historiciser toutes les interactions </a:t>
            </a:r>
            <a:r>
              <a:rPr lang="fr-FR" dirty="0" smtClean="0"/>
              <a:t>avec les clients </a:t>
            </a:r>
            <a:r>
              <a:rPr lang="fr-FR" dirty="0"/>
              <a:t>afin d’évaluer le travail de l’employé, et calculer son </a:t>
            </a:r>
            <a:r>
              <a:rPr lang="fr-FR" dirty="0" smtClean="0"/>
              <a:t>revenu.</a:t>
            </a:r>
            <a:endParaRPr dirty="0"/>
          </a:p>
        </p:txBody>
      </p:sp>
      <p:sp>
        <p:nvSpPr>
          <p:cNvPr id="314" name="Google Shape;314;p1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6160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11: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362" name="Google Shape;362;p11: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11</a:t>
            </a:fld>
            <a:endParaRPr/>
          </a:p>
        </p:txBody>
      </p:sp>
    </p:spTree>
    <p:extLst>
      <p:ext uri="{BB962C8B-B14F-4D97-AF65-F5344CB8AC3E}">
        <p14:creationId xmlns:p14="http://schemas.microsoft.com/office/powerpoint/2010/main" xmlns="" val="324659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2: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374" name="Google Shape;374;p1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8690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3: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414" name="Google Shape;414;p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24553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4: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437" name="Google Shape;437;p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33110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dirty="0" smtClean="0"/>
              <a:t>Et dont sa particularité est le travail en équipe auto-organisées</a:t>
            </a:r>
            <a:endParaRPr dirty="0"/>
          </a:p>
        </p:txBody>
      </p:sp>
      <p:sp>
        <p:nvSpPr>
          <p:cNvPr id="446" name="Google Shape;446;p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98356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6: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dirty="0"/>
              <a:t>Le principe de base de la méthodologie </a:t>
            </a:r>
            <a:r>
              <a:rPr lang="fr-FR" dirty="0" err="1"/>
              <a:t>Scrum</a:t>
            </a:r>
            <a:r>
              <a:rPr lang="fr-FR" dirty="0"/>
              <a:t> est simple. L'équipe avance ensemble et reste prête à réorienter le projet au fur et à mesure de sa progression. </a:t>
            </a:r>
            <a:endParaRPr dirty="0"/>
          </a:p>
          <a:p>
            <a:pPr marL="0" lvl="0" indent="0" algn="l" rtl="0">
              <a:spcBef>
                <a:spcPts val="0"/>
              </a:spcBef>
              <a:spcAft>
                <a:spcPts val="0"/>
              </a:spcAft>
              <a:buNone/>
            </a:pPr>
            <a:r>
              <a:rPr lang="fr-FR" dirty="0"/>
              <a:t>Évidemment, le </a:t>
            </a:r>
            <a:r>
              <a:rPr lang="fr-FR" dirty="0" err="1">
                <a:uFill>
                  <a:noFill/>
                </a:uFill>
                <a:hlinkClick r:id="rId3"/>
              </a:rPr>
              <a:t>Scrum</a:t>
            </a:r>
            <a:r>
              <a:rPr lang="fr-FR" dirty="0">
                <a:uFill>
                  <a:noFill/>
                </a:uFill>
                <a:hlinkClick r:id="rId3"/>
              </a:rPr>
              <a:t> Guide</a:t>
            </a:r>
            <a:r>
              <a:rPr lang="fr-FR" dirty="0"/>
              <a:t> suit les principes de la méthodologie Agile, c'est-à-dire l'implication et la participation active du client tout au long du projet.</a:t>
            </a:r>
            <a:endParaRPr dirty="0"/>
          </a:p>
          <a:p>
            <a:pPr marL="0" lvl="0" indent="0" algn="l" rtl="0">
              <a:spcBef>
                <a:spcPts val="1700"/>
              </a:spcBef>
              <a:spcAft>
                <a:spcPts val="0"/>
              </a:spcAft>
              <a:buNone/>
            </a:pPr>
            <a:endParaRPr dirty="0"/>
          </a:p>
        </p:txBody>
      </p:sp>
      <p:sp>
        <p:nvSpPr>
          <p:cNvPr id="480" name="Google Shape;480;p1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86777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7: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r>
              <a:rPr lang="fr-FR"/>
              <a:t>Dans cette partie nous allons nous intéresser à l’analyse et la spécifications des besoins</a:t>
            </a:r>
            <a:endParaRPr/>
          </a:p>
        </p:txBody>
      </p:sp>
      <p:sp>
        <p:nvSpPr>
          <p:cNvPr id="585" name="Google Shape;585;p17: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17</a:t>
            </a:fld>
            <a:endParaRPr/>
          </a:p>
        </p:txBody>
      </p:sp>
    </p:spTree>
    <p:extLst>
      <p:ext uri="{BB962C8B-B14F-4D97-AF65-F5344CB8AC3E}">
        <p14:creationId xmlns:p14="http://schemas.microsoft.com/office/powerpoint/2010/main" xmlns="" val="390297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8: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597" name="Google Shape;597;p1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6822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9: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654" name="Google Shape;654;p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16347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140" name="Google Shape;140;p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706880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0: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Dans notre application, on distingue 3 acteurs dont l’administrateur et l’agent qui sont des acteurs principaux, cela signifie qu’ils interagissent directement avec l’application et les clients qui sont des acteurs secondaires.</a:t>
            </a:r>
            <a:endParaRPr/>
          </a:p>
        </p:txBody>
      </p:sp>
      <p:sp>
        <p:nvSpPr>
          <p:cNvPr id="685" name="Google Shape;685;p2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4050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1: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698" name="Google Shape;698;p2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29429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22: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dirty="0"/>
          </a:p>
        </p:txBody>
      </p:sp>
      <p:sp>
        <p:nvSpPr>
          <p:cNvPr id="707" name="Google Shape;707;p2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5722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23: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14" name="Google Shape;714;p2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42098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24: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23" name="Google Shape;723;p24: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24</a:t>
            </a:fld>
            <a:endParaRPr/>
          </a:p>
        </p:txBody>
      </p:sp>
    </p:spTree>
    <p:extLst>
      <p:ext uri="{BB962C8B-B14F-4D97-AF65-F5344CB8AC3E}">
        <p14:creationId xmlns:p14="http://schemas.microsoft.com/office/powerpoint/2010/main" xmlns="" val="639254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25: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35" name="Google Shape;735;p2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70401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26: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41" name="Google Shape;741;p2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931102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7: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Gérer les clients : Ajout, modification, suppression des clients. Et à partir des clients ajoutés nous pouvons ajouter, modifier et supprimer des clients à cibler</a:t>
            </a:r>
            <a:endParaRPr/>
          </a:p>
        </p:txBody>
      </p:sp>
      <p:sp>
        <p:nvSpPr>
          <p:cNvPr id="759" name="Google Shape;759;p2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8508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33671bae8_0_9:notes"/>
          <p:cNvSpPr txBox="1">
            <a:spLocks noGrp="1"/>
          </p:cNvSpPr>
          <p:nvPr>
            <p:ph type="body" idx="1"/>
          </p:nvPr>
        </p:nvSpPr>
        <p:spPr>
          <a:xfrm>
            <a:off x="710407" y="4925407"/>
            <a:ext cx="5683200" cy="4029900"/>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Suivi des clients : Ajout, modification et suppression des réunions et entretiens avec les clients puis ajouter, modifier et supprimer toutes les réclamations des clients</a:t>
            </a:r>
            <a:endParaRPr/>
          </a:p>
          <a:p>
            <a:pPr marL="0" lvl="0" indent="0" algn="l" rtl="0">
              <a:spcBef>
                <a:spcPts val="0"/>
              </a:spcBef>
              <a:spcAft>
                <a:spcPts val="0"/>
              </a:spcAft>
              <a:buNone/>
            </a:pPr>
            <a:r>
              <a:rPr lang="fr-FR"/>
              <a:t>Gérer les tâches à faire : Ajout, modification et suppression des tâches que l’agent doit effectuer afin de mieux organiser son travail</a:t>
            </a:r>
            <a:endParaRPr/>
          </a:p>
        </p:txBody>
      </p:sp>
      <p:sp>
        <p:nvSpPr>
          <p:cNvPr id="773" name="Google Shape;773;g1333671bae8_0_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668406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28: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91" name="Google Shape;791;p2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82680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3: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206" name="Google Shape;206;p3: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a:t>
            </a:fld>
            <a:endParaRPr/>
          </a:p>
        </p:txBody>
      </p:sp>
    </p:spTree>
    <p:extLst>
      <p:ext uri="{BB962C8B-B14F-4D97-AF65-F5344CB8AC3E}">
        <p14:creationId xmlns:p14="http://schemas.microsoft.com/office/powerpoint/2010/main" xmlns="" val="2728366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33671bae8_0_72:notes"/>
          <p:cNvSpPr txBox="1">
            <a:spLocks noGrp="1"/>
          </p:cNvSpPr>
          <p:nvPr>
            <p:ph type="body" idx="1"/>
          </p:nvPr>
        </p:nvSpPr>
        <p:spPr>
          <a:xfrm>
            <a:off x="710407" y="4925407"/>
            <a:ext cx="5683200" cy="4029900"/>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797" name="Google Shape;797;g1333671bae8_0_7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215871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333671bae8_0_52:notes"/>
          <p:cNvSpPr txBox="1">
            <a:spLocks noGrp="1"/>
          </p:cNvSpPr>
          <p:nvPr>
            <p:ph type="body" idx="1"/>
          </p:nvPr>
        </p:nvSpPr>
        <p:spPr>
          <a:xfrm>
            <a:off x="710407" y="4925407"/>
            <a:ext cx="5683200" cy="4029900"/>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03" name="Google Shape;803;g1333671bae8_0_5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986787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33671bae8_0_63:notes"/>
          <p:cNvSpPr txBox="1">
            <a:spLocks noGrp="1"/>
          </p:cNvSpPr>
          <p:nvPr>
            <p:ph type="body" idx="1"/>
          </p:nvPr>
        </p:nvSpPr>
        <p:spPr>
          <a:xfrm>
            <a:off x="710407" y="4925407"/>
            <a:ext cx="5683200" cy="4029900"/>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Sur cete  interface, on peut remarquer que l’agent a entré un mot de passe ou un e-mail incorrect, ce qui ne lui a pas autorisé l’accès.</a:t>
            </a:r>
            <a:endParaRPr/>
          </a:p>
        </p:txBody>
      </p:sp>
      <p:sp>
        <p:nvSpPr>
          <p:cNvPr id="813" name="Google Shape;813;g1333671bae8_0_6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338665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31: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23" name="Google Shape;823;p3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751525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32: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30" name="Google Shape;830;p3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45489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34: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36" name="Google Shape;836;p3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73138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6: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46" name="Google Shape;846;p3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78402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33: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53" name="Google Shape;853;p3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7576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7: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59" name="Google Shape;859;p3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0299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38: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69" name="Google Shape;869;p3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68158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dirty="0"/>
              <a:t>Les logiciels CRM sont devenus indispensables pour toutes les entreprises et ce, peu importe leurs tailles. Ces logiciels figurent parmi les outils incontournables pour les organisations qui souhaitent trouver la meilleure solution pour pouvoir gérer leur relation client.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FR" dirty="0"/>
              <a:t>En effet, puisque sa </a:t>
            </a:r>
            <a:r>
              <a:rPr lang="fr-FR" dirty="0" smtClean="0"/>
              <a:t>clientèle </a:t>
            </a:r>
            <a:r>
              <a:rPr lang="fr-FR" dirty="0"/>
              <a:t>représente son plus gros moteur de développement,  une entreprise devra mettre en place un système qui permettra d’en tirer le maximum de profit d’où l’importance d’utiliser un outil tel que le CRM.</a:t>
            </a:r>
            <a:endParaRPr dirty="0"/>
          </a:p>
        </p:txBody>
      </p:sp>
      <p:sp>
        <p:nvSpPr>
          <p:cNvPr id="218" name="Google Shape;218;p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137863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39:notes"/>
          <p:cNvSpPr txBox="1">
            <a:spLocks noGrp="1"/>
          </p:cNvSpPr>
          <p:nvPr>
            <p:ph type="body" idx="1"/>
          </p:nvPr>
        </p:nvSpPr>
        <p:spPr>
          <a:xfrm>
            <a:off x="710407" y="4925407"/>
            <a:ext cx="5683200" cy="4029900"/>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75" name="Google Shape;875;p3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379648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40: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81" name="Google Shape;881;p4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4420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42: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91" name="Google Shape;891;p4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73004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43: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897" name="Google Shape;897;p4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812473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44: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dirty="0"/>
          </a:p>
        </p:txBody>
      </p:sp>
      <p:sp>
        <p:nvSpPr>
          <p:cNvPr id="902" name="Google Shape;902;p4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441809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4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46: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913" name="Google Shape;913;p46: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45</a:t>
            </a:fld>
            <a:endParaRPr/>
          </a:p>
        </p:txBody>
      </p:sp>
    </p:spTree>
    <p:extLst>
      <p:ext uri="{BB962C8B-B14F-4D97-AF65-F5344CB8AC3E}">
        <p14:creationId xmlns:p14="http://schemas.microsoft.com/office/powerpoint/2010/main" xmlns="" val="7006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47: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925" name="Google Shape;925;p4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10357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48: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Pour finir, il existe toujours des améliorations à envisager pour rendre cette application encore plus performante.</a:t>
            </a:r>
            <a:endParaRPr/>
          </a:p>
          <a:p>
            <a:pPr marL="0" lvl="0" indent="0" algn="l" rtl="0">
              <a:spcBef>
                <a:spcPts val="0"/>
              </a:spcBef>
              <a:spcAft>
                <a:spcPts val="0"/>
              </a:spcAft>
              <a:buNone/>
            </a:pPr>
            <a:r>
              <a:rPr lang="fr-FR"/>
              <a:t>Sur ce, nous avons pensé à … tout d’abord, puis … après la conception d’une application mobile afin de permettre au client de pouvoir faire un suivi détaillé des étapes de son projet et de retourner un feedback</a:t>
            </a:r>
            <a:endParaRPr/>
          </a:p>
          <a:p>
            <a:pPr marL="0" lvl="0" indent="0" algn="l" rtl="0">
              <a:spcBef>
                <a:spcPts val="0"/>
              </a:spcBef>
              <a:spcAft>
                <a:spcPts val="0"/>
              </a:spcAft>
              <a:buNone/>
            </a:pPr>
            <a:r>
              <a:rPr lang="fr-FR"/>
              <a:t>Et par la suite de commercialiser ce produit</a:t>
            </a:r>
            <a:endParaRPr/>
          </a:p>
          <a:p>
            <a:pPr marL="0" lvl="0" indent="0" algn="l" rtl="0">
              <a:spcBef>
                <a:spcPts val="0"/>
              </a:spcBef>
              <a:spcAft>
                <a:spcPts val="0"/>
              </a:spcAft>
              <a:buNone/>
            </a:pPr>
            <a:endParaRPr/>
          </a:p>
        </p:txBody>
      </p:sp>
      <p:sp>
        <p:nvSpPr>
          <p:cNvPr id="962" name="Google Shape;962;p4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220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49: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988" name="Google Shape;988;p4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606135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dirty="0"/>
              <a:t>Cependant, il existe différents types de logiciels CRM qui diffèrent de leurs fonctionnalités. </a:t>
            </a:r>
            <a:endParaRPr dirty="0"/>
          </a:p>
          <a:p>
            <a:pPr marL="0" lvl="0" indent="0" algn="l" rtl="0">
              <a:spcBef>
                <a:spcPts val="0"/>
              </a:spcBef>
              <a:spcAft>
                <a:spcPts val="0"/>
              </a:spcAft>
              <a:buNone/>
            </a:pPr>
            <a:r>
              <a:rPr lang="fr-FR" dirty="0"/>
              <a:t>Parmi ses fonctionnalités les plus utiles, on peut citer </a:t>
            </a:r>
            <a:r>
              <a:rPr lang="fr-FR" dirty="0" smtClean="0"/>
              <a:t>dans</a:t>
            </a:r>
            <a:r>
              <a:rPr lang="fr-FR" baseline="0" dirty="0" smtClean="0"/>
              <a:t> notre cas </a:t>
            </a:r>
            <a:r>
              <a:rPr lang="fr-FR" dirty="0" smtClean="0"/>
              <a:t>le </a:t>
            </a:r>
            <a:r>
              <a:rPr lang="fr-FR" dirty="0"/>
              <a:t>stockage des données de chaque client qui aurait pu interagir avec l’entreprise, les analyser et ensuite de les réutiliser et ce, pour favoriser justement la relation de cette dernière avec ses clients. </a:t>
            </a:r>
            <a:endParaRPr dirty="0"/>
          </a:p>
          <a:p>
            <a:pPr marL="0" lvl="0" indent="0" algn="l" rtl="0">
              <a:spcBef>
                <a:spcPts val="0"/>
              </a:spcBef>
              <a:spcAft>
                <a:spcPts val="0"/>
              </a:spcAft>
              <a:buNone/>
            </a:pPr>
            <a:r>
              <a:rPr lang="fr-FR" dirty="0"/>
              <a:t>Nous avons aussi l’efficacité d’amélioration des ventes de </a:t>
            </a:r>
            <a:r>
              <a:rPr lang="fr-FR" dirty="0" smtClean="0"/>
              <a:t>l’entreprise</a:t>
            </a:r>
            <a:endParaRPr dirty="0"/>
          </a:p>
        </p:txBody>
      </p:sp>
      <p:sp>
        <p:nvSpPr>
          <p:cNvPr id="227" name="Google Shape;227;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9234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6:notes"/>
          <p:cNvSpPr txBox="1">
            <a:spLocks noGrp="1"/>
          </p:cNvSpPr>
          <p:nvPr>
            <p:ph type="body" idx="1"/>
          </p:nvPr>
        </p:nvSpPr>
        <p:spPr>
          <a:xfrm>
            <a:off x="710407" y="4925407"/>
            <a:ext cx="5683250" cy="4029879"/>
          </a:xfrm>
          <a:prstGeom prst="rect">
            <a:avLst/>
          </a:prstGeom>
          <a:noFill/>
          <a:ln>
            <a:noFill/>
          </a:ln>
        </p:spPr>
        <p:txBody>
          <a:bodyPr spcFirstLastPara="1" wrap="square" lIns="99050" tIns="49525" rIns="99050" bIns="49525" anchor="t" anchorCtr="0">
            <a:noAutofit/>
          </a:bodyPr>
          <a:lstStyle/>
          <a:p>
            <a:pPr marL="0" lvl="0" indent="0" algn="l" rtl="0">
              <a:spcBef>
                <a:spcPts val="0"/>
              </a:spcBef>
              <a:spcAft>
                <a:spcPts val="0"/>
              </a:spcAft>
              <a:buNone/>
            </a:pPr>
            <a:endParaRPr/>
          </a:p>
        </p:txBody>
      </p:sp>
      <p:sp>
        <p:nvSpPr>
          <p:cNvPr id="242" name="Google Shape;242;p6:notes"/>
          <p:cNvSpPr txBox="1">
            <a:spLocks noGrp="1"/>
          </p:cNvSpPr>
          <p:nvPr>
            <p:ph type="sldNum" idx="12"/>
          </p:nvPr>
        </p:nvSpPr>
        <p:spPr>
          <a:xfrm>
            <a:off x="4023993" y="9721108"/>
            <a:ext cx="3078427" cy="513507"/>
          </a:xfrm>
          <a:prstGeom prst="rect">
            <a:avLst/>
          </a:prstGeom>
          <a:noFill/>
          <a:ln>
            <a:noFill/>
          </a:ln>
        </p:spPr>
        <p:txBody>
          <a:bodyPr spcFirstLastPara="1" wrap="square" lIns="99050" tIns="49525" rIns="99050" bIns="49525" anchor="b"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6</a:t>
            </a:fld>
            <a:endParaRPr/>
          </a:p>
        </p:txBody>
      </p:sp>
    </p:spTree>
    <p:extLst>
      <p:ext uri="{BB962C8B-B14F-4D97-AF65-F5344CB8AC3E}">
        <p14:creationId xmlns:p14="http://schemas.microsoft.com/office/powerpoint/2010/main" xmlns="" val="1654342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Clr>
                <a:schemeClr val="dk1"/>
              </a:buClr>
              <a:buSzPts val="1100"/>
              <a:buFont typeface="Arial"/>
              <a:buNone/>
            </a:pPr>
            <a:r>
              <a:rPr lang="fr-FR"/>
              <a:t>Le sujet de mon projet de fin d’études consiste à la mise en place d’une application web de CRM qui a vu le jour dans la société MSK Technologies…</a:t>
            </a:r>
            <a:endParaRPr/>
          </a:p>
        </p:txBody>
      </p:sp>
      <p:sp>
        <p:nvSpPr>
          <p:cNvPr id="254" name="Google Shape;254;p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494913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a:t>Dans cette dite société nous avons pu constater que les tâches se font d’une manière fastidieuse à l’aide d’EXCEL ou Word car elle ne dispose pas d’outils informatisés pour gérer ses clients et leurs projets, ses employés et le calcul du rendement de ceux-ci. </a:t>
            </a:r>
            <a:endParaRPr sz="1300"/>
          </a:p>
        </p:txBody>
      </p:sp>
      <p:sp>
        <p:nvSpPr>
          <p:cNvPr id="283" name="Google Shape;283;p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32745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710407" y="4925407"/>
            <a:ext cx="5683250" cy="4029879"/>
          </a:xfrm>
          <a:prstGeom prst="rect">
            <a:avLst/>
          </a:prstGeom>
        </p:spPr>
        <p:txBody>
          <a:bodyPr spcFirstLastPara="1" wrap="square" lIns="99050" tIns="49525" rIns="99050" bIns="49525" anchor="t" anchorCtr="0">
            <a:noAutofit/>
          </a:bodyPr>
          <a:lstStyle/>
          <a:p>
            <a:pPr marL="0" lvl="0" indent="0" algn="l" rtl="0">
              <a:spcBef>
                <a:spcPts val="0"/>
              </a:spcBef>
              <a:spcAft>
                <a:spcPts val="0"/>
              </a:spcAft>
              <a:buNone/>
            </a:pPr>
            <a:r>
              <a:rPr lang="fr-FR" dirty="0" smtClean="0"/>
              <a:t>Cette étude de l’existant a permis</a:t>
            </a:r>
            <a:r>
              <a:rPr lang="fr-FR" baseline="0" dirty="0" smtClean="0"/>
              <a:t> de ressortir les anomalies suivantes : les données sont éparpillées</a:t>
            </a:r>
            <a:endParaRPr dirty="0"/>
          </a:p>
        </p:txBody>
      </p:sp>
      <p:sp>
        <p:nvSpPr>
          <p:cNvPr id="298" name="Google Shape;298;p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42860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2" name="Google Shape;92;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6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9" name="Google Shape;99;p6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0" name="Google Shape;10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6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grpSp>
        <p:nvGrpSpPr>
          <p:cNvPr id="22" name="Google Shape;22;p52"/>
          <p:cNvGrpSpPr/>
          <p:nvPr/>
        </p:nvGrpSpPr>
        <p:grpSpPr>
          <a:xfrm>
            <a:off x="10952822" y="5798316"/>
            <a:ext cx="1028700" cy="972371"/>
            <a:chOff x="10744200" y="5716490"/>
            <a:chExt cx="1028700" cy="972371"/>
          </a:xfrm>
        </p:grpSpPr>
        <p:sp>
          <p:nvSpPr>
            <p:cNvPr id="23" name="Google Shape;23;p52"/>
            <p:cNvSpPr/>
            <p:nvPr/>
          </p:nvSpPr>
          <p:spPr>
            <a:xfrm>
              <a:off x="10744200" y="5774461"/>
              <a:ext cx="914400" cy="914400"/>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 name="Google Shape;24;p52"/>
            <p:cNvGrpSpPr/>
            <p:nvPr/>
          </p:nvGrpSpPr>
          <p:grpSpPr>
            <a:xfrm rot="2441077">
              <a:off x="11448878" y="5670870"/>
              <a:ext cx="114300" cy="685800"/>
              <a:chOff x="13081000" y="4546600"/>
              <a:chExt cx="114300" cy="685800"/>
            </a:xfrm>
          </p:grpSpPr>
          <p:cxnSp>
            <p:nvCxnSpPr>
              <p:cNvPr id="25" name="Google Shape;25;p52"/>
              <p:cNvCxnSpPr/>
              <p:nvPr/>
            </p:nvCxnSpPr>
            <p:spPr>
              <a:xfrm>
                <a:off x="13081000" y="4546600"/>
                <a:ext cx="0" cy="457200"/>
              </a:xfrm>
              <a:prstGeom prst="straightConnector1">
                <a:avLst/>
              </a:prstGeom>
              <a:noFill/>
              <a:ln w="47625" cap="rnd" cmpd="sng">
                <a:solidFill>
                  <a:srgbClr val="F7C059"/>
                </a:solidFill>
                <a:prstDash val="solid"/>
                <a:miter lim="800000"/>
                <a:headEnd type="none" w="sm" len="sm"/>
                <a:tailEnd type="none" w="sm" len="sm"/>
              </a:ln>
            </p:spPr>
          </p:cxnSp>
          <p:cxnSp>
            <p:nvCxnSpPr>
              <p:cNvPr id="26" name="Google Shape;26;p52"/>
              <p:cNvCxnSpPr/>
              <p:nvPr/>
            </p:nvCxnSpPr>
            <p:spPr>
              <a:xfrm>
                <a:off x="13195300" y="4775200"/>
                <a:ext cx="0" cy="457200"/>
              </a:xfrm>
              <a:prstGeom prst="straightConnector1">
                <a:avLst/>
              </a:prstGeom>
              <a:noFill/>
              <a:ln w="47625" cap="rnd" cmpd="sng">
                <a:solidFill>
                  <a:srgbClr val="F7C059"/>
                </a:solidFill>
                <a:prstDash val="solid"/>
                <a:miter lim="800000"/>
                <a:headEnd type="none" w="sm" len="sm"/>
                <a:tailEnd type="none" w="sm" len="sm"/>
              </a:ln>
            </p:spPr>
          </p:cxnSp>
        </p:grpSp>
      </p:grpSp>
      <p:sp>
        <p:nvSpPr>
          <p:cNvPr id="27" name="Google Shape;27;p52"/>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Century Gothic"/>
              <a:buNone/>
              <a:defRPr sz="2800" b="1">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2"/>
          <p:cNvSpPr txBox="1">
            <a:spLocks noGrp="1"/>
          </p:cNvSpPr>
          <p:nvPr>
            <p:ph type="dt" idx="10"/>
          </p:nvPr>
        </p:nvSpPr>
        <p:spPr>
          <a:xfrm>
            <a:off x="731178" y="61954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2"/>
          <p:cNvSpPr txBox="1">
            <a:spLocks noGrp="1"/>
          </p:cNvSpPr>
          <p:nvPr>
            <p:ph type="ftr" idx="11"/>
          </p:nvPr>
        </p:nvSpPr>
        <p:spPr>
          <a:xfrm>
            <a:off x="4038600" y="619541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2"/>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
        <p:nvSpPr>
          <p:cNvPr id="31" name="Google Shape;31;p52"/>
          <p:cNvSpPr/>
          <p:nvPr/>
        </p:nvSpPr>
        <p:spPr>
          <a:xfrm>
            <a:off x="10722327" y="5815682"/>
            <a:ext cx="187082" cy="187082"/>
          </a:xfrm>
          <a:prstGeom prst="ellipse">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52"/>
          <p:cNvSpPr txBox="1">
            <a:spLocks noGrp="1"/>
          </p:cNvSpPr>
          <p:nvPr>
            <p:ph type="body" idx="1"/>
          </p:nvPr>
        </p:nvSpPr>
        <p:spPr>
          <a:xfrm>
            <a:off x="731178" y="1571626"/>
            <a:ext cx="10729644" cy="4474552"/>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3" name="Google Shape;33;p52"/>
          <p:cNvGrpSpPr/>
          <p:nvPr/>
        </p:nvGrpSpPr>
        <p:grpSpPr>
          <a:xfrm>
            <a:off x="257640" y="-100"/>
            <a:ext cx="400048" cy="978000"/>
            <a:chOff x="257640" y="-100"/>
            <a:chExt cx="400048" cy="978000"/>
          </a:xfrm>
        </p:grpSpPr>
        <p:cxnSp>
          <p:nvCxnSpPr>
            <p:cNvPr id="34" name="Google Shape;34;p52"/>
            <p:cNvCxnSpPr>
              <a:endCxn id="35" idx="0"/>
            </p:cNvCxnSpPr>
            <p:nvPr/>
          </p:nvCxnSpPr>
          <p:spPr>
            <a:xfrm>
              <a:off x="457664" y="-100"/>
              <a:ext cx="0" cy="711300"/>
            </a:xfrm>
            <a:prstGeom prst="straightConnector1">
              <a:avLst/>
            </a:prstGeom>
            <a:noFill/>
            <a:ln w="25400" cap="flat" cmpd="sng">
              <a:solidFill>
                <a:srgbClr val="F7C059"/>
              </a:solidFill>
              <a:prstDash val="solid"/>
              <a:miter lim="800000"/>
              <a:headEnd type="none" w="sm" len="sm"/>
              <a:tailEnd type="none" w="sm" len="sm"/>
            </a:ln>
          </p:spPr>
        </p:cxnSp>
        <p:sp>
          <p:nvSpPr>
            <p:cNvPr id="35" name="Google Shape;35;p52"/>
            <p:cNvSpPr/>
            <p:nvPr/>
          </p:nvSpPr>
          <p:spPr>
            <a:xfrm>
              <a:off x="324314" y="711200"/>
              <a:ext cx="266700" cy="266700"/>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52"/>
            <p:cNvSpPr/>
            <p:nvPr/>
          </p:nvSpPr>
          <p:spPr>
            <a:xfrm>
              <a:off x="257640" y="498476"/>
              <a:ext cx="400048" cy="400048"/>
            </a:xfrm>
            <a:prstGeom prst="ellipse">
              <a:avLst/>
            </a:prstGeom>
            <a:noFill/>
            <a:ln w="2540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
        <p:cNvGrpSpPr/>
        <p:nvPr/>
      </p:nvGrpSpPr>
      <p:grpSpPr>
        <a:xfrm>
          <a:off x="0" y="0"/>
          <a:ext cx="0" cy="0"/>
          <a:chOff x="0" y="0"/>
          <a:chExt cx="0" cy="0"/>
        </a:xfrm>
      </p:grpSpPr>
      <p:sp>
        <p:nvSpPr>
          <p:cNvPr id="42" name="Google Shape;42;p54"/>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Century Gothic"/>
              <a:buNone/>
              <a:defRPr sz="2800" b="1">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4"/>
          <p:cNvSpPr txBox="1">
            <a:spLocks noGrp="1"/>
          </p:cNvSpPr>
          <p:nvPr>
            <p:ph type="dt" idx="10"/>
          </p:nvPr>
        </p:nvSpPr>
        <p:spPr>
          <a:xfrm>
            <a:off x="731178" y="61954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4"/>
          <p:cNvSpPr txBox="1">
            <a:spLocks noGrp="1"/>
          </p:cNvSpPr>
          <p:nvPr>
            <p:ph type="ftr" idx="11"/>
          </p:nvPr>
        </p:nvSpPr>
        <p:spPr>
          <a:xfrm>
            <a:off x="4038600" y="619541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4"/>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Calibri"/>
                <a:ea typeface="Calibri"/>
                <a:cs typeface="Calibri"/>
                <a:sym typeface="Calibri"/>
              </a:defRPr>
            </a:lvl1pPr>
            <a:lvl2pPr marL="0" lvl="1" indent="0" algn="r">
              <a:spcBef>
                <a:spcPts val="0"/>
              </a:spcBef>
              <a:buNone/>
              <a:defRPr sz="1200">
                <a:solidFill>
                  <a:schemeClr val="dk1"/>
                </a:solidFill>
                <a:latin typeface="Calibri"/>
                <a:ea typeface="Calibri"/>
                <a:cs typeface="Calibri"/>
                <a:sym typeface="Calibri"/>
              </a:defRPr>
            </a:lvl2pPr>
            <a:lvl3pPr marL="0" lvl="2" indent="0" algn="r">
              <a:spcBef>
                <a:spcPts val="0"/>
              </a:spcBef>
              <a:buNone/>
              <a:defRPr sz="1200">
                <a:solidFill>
                  <a:schemeClr val="dk1"/>
                </a:solidFill>
                <a:latin typeface="Calibri"/>
                <a:ea typeface="Calibri"/>
                <a:cs typeface="Calibri"/>
                <a:sym typeface="Calibri"/>
              </a:defRPr>
            </a:lvl3pPr>
            <a:lvl4pPr marL="0" lvl="3" indent="0" algn="r">
              <a:spcBef>
                <a:spcPts val="0"/>
              </a:spcBef>
              <a:buNone/>
              <a:defRPr sz="1200">
                <a:solidFill>
                  <a:schemeClr val="dk1"/>
                </a:solidFill>
                <a:latin typeface="Calibri"/>
                <a:ea typeface="Calibri"/>
                <a:cs typeface="Calibri"/>
                <a:sym typeface="Calibri"/>
              </a:defRPr>
            </a:lvl4pPr>
            <a:lvl5pPr marL="0" lvl="4" indent="0" algn="r">
              <a:spcBef>
                <a:spcPts val="0"/>
              </a:spcBef>
              <a:buNone/>
              <a:defRPr sz="1200">
                <a:solidFill>
                  <a:schemeClr val="dk1"/>
                </a:solidFill>
                <a:latin typeface="Calibri"/>
                <a:ea typeface="Calibri"/>
                <a:cs typeface="Calibri"/>
                <a:sym typeface="Calibri"/>
              </a:defRPr>
            </a:lvl5pPr>
            <a:lvl6pPr marL="0" lvl="5" indent="0" algn="r">
              <a:spcBef>
                <a:spcPts val="0"/>
              </a:spcBef>
              <a:buNone/>
              <a:defRPr sz="1200">
                <a:solidFill>
                  <a:schemeClr val="dk1"/>
                </a:solidFill>
                <a:latin typeface="Calibri"/>
                <a:ea typeface="Calibri"/>
                <a:cs typeface="Calibri"/>
                <a:sym typeface="Calibri"/>
              </a:defRPr>
            </a:lvl6pPr>
            <a:lvl7pPr marL="0" lvl="6" indent="0" algn="r">
              <a:spcBef>
                <a:spcPts val="0"/>
              </a:spcBef>
              <a:buNone/>
              <a:defRPr sz="1200">
                <a:solidFill>
                  <a:schemeClr val="dk1"/>
                </a:solidFill>
                <a:latin typeface="Calibri"/>
                <a:ea typeface="Calibri"/>
                <a:cs typeface="Calibri"/>
                <a:sym typeface="Calibri"/>
              </a:defRPr>
            </a:lvl7pPr>
            <a:lvl8pPr marL="0" lvl="7" indent="0" algn="r">
              <a:spcBef>
                <a:spcPts val="0"/>
              </a:spcBef>
              <a:buNone/>
              <a:defRPr sz="1200">
                <a:solidFill>
                  <a:schemeClr val="dk1"/>
                </a:solidFill>
                <a:latin typeface="Calibri"/>
                <a:ea typeface="Calibri"/>
                <a:cs typeface="Calibri"/>
                <a:sym typeface="Calibri"/>
              </a:defRPr>
            </a:lvl8pPr>
            <a:lvl9pPr marL="0" lvl="8" indent="0" algn="r">
              <a:spcBef>
                <a:spcPts val="0"/>
              </a:spcBef>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
        <p:nvSpPr>
          <p:cNvPr id="46" name="Google Shape;46;p54"/>
          <p:cNvSpPr txBox="1">
            <a:spLocks noGrp="1"/>
          </p:cNvSpPr>
          <p:nvPr>
            <p:ph type="body" idx="1"/>
          </p:nvPr>
        </p:nvSpPr>
        <p:spPr>
          <a:xfrm>
            <a:off x="731178" y="1571626"/>
            <a:ext cx="10729644" cy="4474552"/>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type="obj">
  <p:cSld name="OBJECT">
    <p:bg>
      <p:bgPr>
        <a:solidFill>
          <a:srgbClr val="357DEA"/>
        </a:solidFill>
        <a:effectLst/>
      </p:bgPr>
    </p:bg>
    <p:spTree>
      <p:nvGrpSpPr>
        <p:cNvPr id="1" name="Shape 47"/>
        <p:cNvGrpSpPr/>
        <p:nvPr/>
      </p:nvGrpSpPr>
      <p:grpSpPr>
        <a:xfrm>
          <a:off x="0" y="0"/>
          <a:ext cx="0" cy="0"/>
          <a:chOff x="0" y="0"/>
          <a:chExt cx="0" cy="0"/>
        </a:xfrm>
      </p:grpSpPr>
      <p:cxnSp>
        <p:nvCxnSpPr>
          <p:cNvPr id="48" name="Google Shape;48;p55"/>
          <p:cNvCxnSpPr/>
          <p:nvPr/>
        </p:nvCxnSpPr>
        <p:spPr>
          <a:xfrm rot="10800000">
            <a:off x="289737" y="2392995"/>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49" name="Google Shape;49;p55"/>
          <p:cNvCxnSpPr/>
          <p:nvPr/>
        </p:nvCxnSpPr>
        <p:spPr>
          <a:xfrm>
            <a:off x="12101689" y="4864386"/>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50" name="Google Shape;50;p55"/>
          <p:cNvCxnSpPr/>
          <p:nvPr/>
        </p:nvCxnSpPr>
        <p:spPr>
          <a:xfrm>
            <a:off x="-1" y="4398409"/>
            <a:ext cx="0" cy="457200"/>
          </a:xfrm>
          <a:prstGeom prst="straightConnector1">
            <a:avLst/>
          </a:prstGeom>
          <a:noFill/>
          <a:ln w="73025" cap="rnd" cmpd="sng">
            <a:solidFill>
              <a:srgbClr val="F7C059"/>
            </a:solidFill>
            <a:prstDash val="solid"/>
            <a:miter lim="800000"/>
            <a:headEnd type="none" w="sm" len="sm"/>
            <a:tailEnd type="none" w="sm" len="sm"/>
          </a:ln>
        </p:spPr>
      </p:cxnSp>
      <p:sp>
        <p:nvSpPr>
          <p:cNvPr id="51" name="Google Shape;51;p55"/>
          <p:cNvSpPr/>
          <p:nvPr/>
        </p:nvSpPr>
        <p:spPr>
          <a:xfrm>
            <a:off x="292523" y="298044"/>
            <a:ext cx="11606956" cy="6261912"/>
          </a:xfrm>
          <a:prstGeom prst="roundRect">
            <a:avLst>
              <a:gd name="adj" fmla="val 2825"/>
            </a:avLst>
          </a:prstGeom>
          <a:solidFill>
            <a:schemeClr val="lt1"/>
          </a:solidFill>
          <a:ln>
            <a:noFill/>
          </a:ln>
          <a:effectLst>
            <a:outerShdw blurRad="50800" dist="38100" dir="5400000" algn="t" rotWithShape="0">
              <a:srgbClr val="000000">
                <a:alpha val="2078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52;p55"/>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Century Gothic"/>
              <a:buNone/>
              <a:defRPr sz="2800" b="1">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5"/>
          <p:cNvSpPr txBox="1">
            <a:spLocks noGrp="1"/>
          </p:cNvSpPr>
          <p:nvPr>
            <p:ph type="body" idx="1"/>
          </p:nvPr>
        </p:nvSpPr>
        <p:spPr>
          <a:xfrm>
            <a:off x="731178" y="1571626"/>
            <a:ext cx="10729644" cy="4474552"/>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5"/>
          <p:cNvSpPr txBox="1">
            <a:spLocks noGrp="1"/>
          </p:cNvSpPr>
          <p:nvPr>
            <p:ph type="dt" idx="10"/>
          </p:nvPr>
        </p:nvSpPr>
        <p:spPr>
          <a:xfrm>
            <a:off x="731178" y="61954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5"/>
          <p:cNvSpPr txBox="1">
            <a:spLocks noGrp="1"/>
          </p:cNvSpPr>
          <p:nvPr>
            <p:ph type="ftr" idx="11"/>
          </p:nvPr>
        </p:nvSpPr>
        <p:spPr>
          <a:xfrm>
            <a:off x="4038600" y="619541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5"/>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1"/>
                </a:solidFill>
                <a:latin typeface="Calibri"/>
                <a:ea typeface="Calibri"/>
                <a:cs typeface="Calibri"/>
                <a:sym typeface="Calibri"/>
              </a:defRPr>
            </a:lvl1pPr>
            <a:lvl2pPr marL="0" lvl="1" indent="0" algn="r">
              <a:spcBef>
                <a:spcPts val="0"/>
              </a:spcBef>
              <a:buNone/>
              <a:defRPr sz="1200">
                <a:solidFill>
                  <a:schemeClr val="dk1"/>
                </a:solidFill>
                <a:latin typeface="Calibri"/>
                <a:ea typeface="Calibri"/>
                <a:cs typeface="Calibri"/>
                <a:sym typeface="Calibri"/>
              </a:defRPr>
            </a:lvl2pPr>
            <a:lvl3pPr marL="0" lvl="2" indent="0" algn="r">
              <a:spcBef>
                <a:spcPts val="0"/>
              </a:spcBef>
              <a:buNone/>
              <a:defRPr sz="1200">
                <a:solidFill>
                  <a:schemeClr val="dk1"/>
                </a:solidFill>
                <a:latin typeface="Calibri"/>
                <a:ea typeface="Calibri"/>
                <a:cs typeface="Calibri"/>
                <a:sym typeface="Calibri"/>
              </a:defRPr>
            </a:lvl3pPr>
            <a:lvl4pPr marL="0" lvl="3" indent="0" algn="r">
              <a:spcBef>
                <a:spcPts val="0"/>
              </a:spcBef>
              <a:buNone/>
              <a:defRPr sz="1200">
                <a:solidFill>
                  <a:schemeClr val="dk1"/>
                </a:solidFill>
                <a:latin typeface="Calibri"/>
                <a:ea typeface="Calibri"/>
                <a:cs typeface="Calibri"/>
                <a:sym typeface="Calibri"/>
              </a:defRPr>
            </a:lvl4pPr>
            <a:lvl5pPr marL="0" lvl="4" indent="0" algn="r">
              <a:spcBef>
                <a:spcPts val="0"/>
              </a:spcBef>
              <a:buNone/>
              <a:defRPr sz="1200">
                <a:solidFill>
                  <a:schemeClr val="dk1"/>
                </a:solidFill>
                <a:latin typeface="Calibri"/>
                <a:ea typeface="Calibri"/>
                <a:cs typeface="Calibri"/>
                <a:sym typeface="Calibri"/>
              </a:defRPr>
            </a:lvl5pPr>
            <a:lvl6pPr marL="0" lvl="5" indent="0" algn="r">
              <a:spcBef>
                <a:spcPts val="0"/>
              </a:spcBef>
              <a:buNone/>
              <a:defRPr sz="1200">
                <a:solidFill>
                  <a:schemeClr val="dk1"/>
                </a:solidFill>
                <a:latin typeface="Calibri"/>
                <a:ea typeface="Calibri"/>
                <a:cs typeface="Calibri"/>
                <a:sym typeface="Calibri"/>
              </a:defRPr>
            </a:lvl6pPr>
            <a:lvl7pPr marL="0" lvl="6" indent="0" algn="r">
              <a:spcBef>
                <a:spcPts val="0"/>
              </a:spcBef>
              <a:buNone/>
              <a:defRPr sz="1200">
                <a:solidFill>
                  <a:schemeClr val="dk1"/>
                </a:solidFill>
                <a:latin typeface="Calibri"/>
                <a:ea typeface="Calibri"/>
                <a:cs typeface="Calibri"/>
                <a:sym typeface="Calibri"/>
              </a:defRPr>
            </a:lvl7pPr>
            <a:lvl8pPr marL="0" lvl="7" indent="0" algn="r">
              <a:spcBef>
                <a:spcPts val="0"/>
              </a:spcBef>
              <a:buNone/>
              <a:defRPr sz="1200">
                <a:solidFill>
                  <a:schemeClr val="dk1"/>
                </a:solidFill>
                <a:latin typeface="Calibri"/>
                <a:ea typeface="Calibri"/>
                <a:cs typeface="Calibri"/>
                <a:sym typeface="Calibri"/>
              </a:defRPr>
            </a:lvl8pPr>
            <a:lvl9pPr marL="0" lvl="8" indent="0" algn="r">
              <a:spcBef>
                <a:spcPts val="0"/>
              </a:spcBef>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cxnSp>
        <p:nvCxnSpPr>
          <p:cNvPr id="57" name="Google Shape;57;p55"/>
          <p:cNvCxnSpPr/>
          <p:nvPr/>
        </p:nvCxnSpPr>
        <p:spPr>
          <a:xfrm>
            <a:off x="12210969" y="2739695"/>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58" name="Google Shape;58;p55"/>
          <p:cNvCxnSpPr/>
          <p:nvPr/>
        </p:nvCxnSpPr>
        <p:spPr>
          <a:xfrm>
            <a:off x="11788574" y="6331942"/>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59" name="Google Shape;59;p55"/>
          <p:cNvCxnSpPr/>
          <p:nvPr/>
        </p:nvCxnSpPr>
        <p:spPr>
          <a:xfrm rot="10800000">
            <a:off x="465871" y="6182919"/>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60" name="Google Shape;60;p55"/>
          <p:cNvCxnSpPr/>
          <p:nvPr/>
        </p:nvCxnSpPr>
        <p:spPr>
          <a:xfrm rot="10800000">
            <a:off x="11728915" y="865158"/>
            <a:ext cx="0" cy="457200"/>
          </a:xfrm>
          <a:prstGeom prst="straightConnector1">
            <a:avLst/>
          </a:prstGeom>
          <a:noFill/>
          <a:ln w="73025" cap="rnd" cmpd="sng">
            <a:solidFill>
              <a:srgbClr val="F7C059"/>
            </a:solidFill>
            <a:prstDash val="solid"/>
            <a:miter lim="800000"/>
            <a:headEnd type="none" w="sm" len="sm"/>
            <a:tailEnd type="none" w="sm" len="sm"/>
          </a:ln>
        </p:spPr>
      </p:cxnSp>
      <p:cxnSp>
        <p:nvCxnSpPr>
          <p:cNvPr id="61" name="Google Shape;61;p55"/>
          <p:cNvCxnSpPr/>
          <p:nvPr/>
        </p:nvCxnSpPr>
        <p:spPr>
          <a:xfrm>
            <a:off x="552449" y="218468"/>
            <a:ext cx="0" cy="457200"/>
          </a:xfrm>
          <a:prstGeom prst="straightConnector1">
            <a:avLst/>
          </a:prstGeom>
          <a:noFill/>
          <a:ln w="73025" cap="rnd" cmpd="sng">
            <a:solidFill>
              <a:srgbClr val="F7C059"/>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5" name="Google Shape;6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5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5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5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5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p:nvPr/>
        </p:nvSpPr>
        <p:spPr>
          <a:xfrm>
            <a:off x="4330700" y="0"/>
            <a:ext cx="7861301" cy="6858000"/>
          </a:xfrm>
          <a:custGeom>
            <a:avLst/>
            <a:gdLst/>
            <a:ahLst/>
            <a:cxnLst/>
            <a:rect l="l" t="t" r="r" b="b"/>
            <a:pathLst>
              <a:path w="1949" h="1561" extrusionOk="0">
                <a:moveTo>
                  <a:pt x="1029" y="0"/>
                </a:moveTo>
                <a:cubicBezTo>
                  <a:pt x="1029" y="0"/>
                  <a:pt x="1246" y="225"/>
                  <a:pt x="849" y="623"/>
                </a:cubicBezTo>
                <a:cubicBezTo>
                  <a:pt x="453" y="1022"/>
                  <a:pt x="0" y="1021"/>
                  <a:pt x="33" y="1561"/>
                </a:cubicBezTo>
                <a:cubicBezTo>
                  <a:pt x="1949" y="1561"/>
                  <a:pt x="1949" y="1561"/>
                  <a:pt x="1949" y="1561"/>
                </a:cubicBezTo>
                <a:cubicBezTo>
                  <a:pt x="1949" y="0"/>
                  <a:pt x="1949" y="0"/>
                  <a:pt x="1949" y="0"/>
                </a:cubicBezTo>
                <a:lnTo>
                  <a:pt x="1029" y="0"/>
                </a:lnTo>
                <a:close/>
              </a:path>
            </a:pathLst>
          </a:cu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
          <p:cNvSpPr/>
          <p:nvPr/>
        </p:nvSpPr>
        <p:spPr>
          <a:xfrm rot="6289252">
            <a:off x="5027470" y="444771"/>
            <a:ext cx="6674450" cy="9440835"/>
          </a:xfrm>
          <a:custGeom>
            <a:avLst/>
            <a:gdLst/>
            <a:ahLst/>
            <a:cxnLst/>
            <a:rect l="l" t="t" r="r" b="b"/>
            <a:pathLst>
              <a:path w="1949" h="1561" extrusionOk="0">
                <a:moveTo>
                  <a:pt x="1029" y="0"/>
                </a:moveTo>
                <a:cubicBezTo>
                  <a:pt x="1029" y="0"/>
                  <a:pt x="1246" y="225"/>
                  <a:pt x="849" y="623"/>
                </a:cubicBezTo>
                <a:cubicBezTo>
                  <a:pt x="453" y="1022"/>
                  <a:pt x="0" y="1021"/>
                  <a:pt x="33" y="1561"/>
                </a:cubicBezTo>
                <a:cubicBezTo>
                  <a:pt x="1949" y="1561"/>
                  <a:pt x="1949" y="1561"/>
                  <a:pt x="1949" y="1561"/>
                </a:cubicBezTo>
                <a:cubicBezTo>
                  <a:pt x="1949" y="0"/>
                  <a:pt x="1949" y="0"/>
                  <a:pt x="1949" y="0"/>
                </a:cubicBezTo>
                <a:lnTo>
                  <a:pt x="1029" y="0"/>
                </a:lnTo>
                <a:close/>
              </a:path>
            </a:pathLst>
          </a:custGeom>
          <a:solidFill>
            <a:schemeClr val="lt1">
              <a:alpha val="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a:t>
            </a:fld>
            <a:endParaRPr/>
          </a:p>
        </p:txBody>
      </p:sp>
      <p:pic>
        <p:nvPicPr>
          <p:cNvPr id="122" name="Google Shape;122;p1" descr="C:\Users\Adem\Pictures\Web-Developement-1.png"/>
          <p:cNvPicPr preferRelativeResize="0"/>
          <p:nvPr/>
        </p:nvPicPr>
        <p:blipFill rotWithShape="1">
          <a:blip r:embed="rId3">
            <a:alphaModFix/>
          </a:blip>
          <a:srcRect/>
          <a:stretch/>
        </p:blipFill>
        <p:spPr>
          <a:xfrm>
            <a:off x="8464524" y="711200"/>
            <a:ext cx="3524276" cy="2824238"/>
          </a:xfrm>
          <a:prstGeom prst="rect">
            <a:avLst/>
          </a:prstGeom>
          <a:noFill/>
          <a:ln>
            <a:noFill/>
          </a:ln>
        </p:spPr>
      </p:pic>
      <p:sp>
        <p:nvSpPr>
          <p:cNvPr id="123" name="Google Shape;123;p1"/>
          <p:cNvSpPr txBox="1"/>
          <p:nvPr/>
        </p:nvSpPr>
        <p:spPr>
          <a:xfrm>
            <a:off x="6774177" y="5748605"/>
            <a:ext cx="4911600" cy="982320"/>
          </a:xfrm>
          <a:prstGeom prst="rect">
            <a:avLst/>
          </a:prstGeom>
          <a:noFill/>
          <a:ln>
            <a:noFill/>
          </a:ln>
        </p:spPr>
        <p:txBody>
          <a:bodyPr spcFirstLastPara="1" wrap="square" lIns="19050" tIns="19050" rIns="19050" bIns="19050" anchor="t" anchorCtr="0">
            <a:spAutoFit/>
          </a:bodyPr>
          <a:lstStyle/>
          <a:p>
            <a:pPr marL="0" marR="0" lvl="0" indent="0" algn="ctr" rtl="0">
              <a:spcBef>
                <a:spcPts val="0"/>
              </a:spcBef>
              <a:spcAft>
                <a:spcPts val="0"/>
              </a:spcAft>
              <a:buNone/>
            </a:pPr>
            <a:r>
              <a:rPr lang="fr-FR" sz="3200" b="1" u="none" cap="none" baseline="30000" dirty="0" smtClean="0">
                <a:solidFill>
                  <a:srgbClr val="FFFFFF"/>
                </a:solidFill>
                <a:latin typeface="Arial"/>
                <a:ea typeface="Arial"/>
                <a:cs typeface="Arial"/>
                <a:sym typeface="Arial"/>
              </a:rPr>
              <a:t>2024_2025  </a:t>
            </a:r>
            <a:endParaRPr sz="3200"/>
          </a:p>
          <a:p>
            <a:pPr marL="0" marR="0" lvl="0" indent="0" algn="ctr" rtl="0">
              <a:spcBef>
                <a:spcPts val="0"/>
              </a:spcBef>
              <a:spcAft>
                <a:spcPts val="0"/>
              </a:spcAft>
              <a:buNone/>
            </a:pPr>
            <a:endParaRPr sz="4400" b="0" u="none" cap="none" baseline="30000">
              <a:solidFill>
                <a:srgbClr val="FFFFFF"/>
              </a:solidFill>
              <a:latin typeface="Arial"/>
              <a:ea typeface="Arial"/>
              <a:cs typeface="Arial"/>
              <a:sym typeface="Arial"/>
            </a:endParaRPr>
          </a:p>
        </p:txBody>
      </p:sp>
      <p:sp>
        <p:nvSpPr>
          <p:cNvPr id="124" name="Google Shape;124;p1"/>
          <p:cNvSpPr/>
          <p:nvPr/>
        </p:nvSpPr>
        <p:spPr>
          <a:xfrm>
            <a:off x="2244394" y="352095"/>
            <a:ext cx="4887925"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b="1" smtClean="0">
                <a:solidFill>
                  <a:srgbClr val="3F3F3F"/>
                </a:solidFill>
                <a:latin typeface="Century Gothic"/>
                <a:ea typeface="Century Gothic"/>
                <a:cs typeface="Century Gothic"/>
                <a:sym typeface="Century Gothic"/>
              </a:rPr>
              <a:t>Mi</a:t>
            </a:r>
            <a:r>
              <a:rPr lang="fr-FR" b="1" smtClean="0">
                <a:solidFill>
                  <a:srgbClr val="3F3F3F"/>
                </a:solidFill>
                <a:latin typeface="Century Gothic"/>
                <a:ea typeface="Century Gothic"/>
                <a:cs typeface="Century Gothic"/>
                <a:sym typeface="Century Gothic"/>
              </a:rPr>
              <a:t>nistére</a:t>
            </a:r>
            <a:r>
              <a:rPr lang="fr-FR" b="1" dirty="0" smtClean="0">
                <a:solidFill>
                  <a:srgbClr val="3F3F3F"/>
                </a:solidFill>
                <a:latin typeface="Century Gothic"/>
                <a:ea typeface="Century Gothic"/>
                <a:cs typeface="Century Gothic"/>
                <a:sym typeface="Century Gothic"/>
              </a:rPr>
              <a:t> de l’Enseignement Supérieur ,et de Recherche </a:t>
            </a:r>
            <a:r>
              <a:rPr lang="fr-FR" b="1" dirty="0" err="1" smtClean="0">
                <a:solidFill>
                  <a:srgbClr val="3F3F3F"/>
                </a:solidFill>
                <a:latin typeface="Century Gothic"/>
                <a:ea typeface="Century Gothic"/>
                <a:cs typeface="Century Gothic"/>
                <a:sym typeface="Century Gothic"/>
              </a:rPr>
              <a:t>cientifique</a:t>
            </a:r>
            <a:r>
              <a:rPr lang="fr-FR" b="1" dirty="0" smtClean="0">
                <a:solidFill>
                  <a:srgbClr val="3F3F3F"/>
                </a:solidFill>
                <a:latin typeface="Century Gothic"/>
                <a:ea typeface="Century Gothic"/>
                <a:cs typeface="Century Gothic"/>
                <a:sym typeface="Century Gothic"/>
              </a:rPr>
              <a:t> Direction Générale des Etudes Technologique </a:t>
            </a:r>
          </a:p>
          <a:p>
            <a:pPr marL="0" marR="0" lvl="0" indent="0" algn="ctr" rtl="0">
              <a:lnSpc>
                <a:spcPct val="100000"/>
              </a:lnSpc>
              <a:spcBef>
                <a:spcPts val="0"/>
              </a:spcBef>
              <a:spcAft>
                <a:spcPts val="0"/>
              </a:spcAft>
              <a:buNone/>
            </a:pPr>
            <a:r>
              <a:rPr lang="fr-FR" b="1" dirty="0" smtClean="0">
                <a:solidFill>
                  <a:srgbClr val="3F3F3F"/>
                </a:solidFill>
                <a:latin typeface="Century Gothic"/>
                <a:ea typeface="Century Gothic"/>
                <a:cs typeface="Century Gothic"/>
                <a:sym typeface="Century Gothic"/>
              </a:rPr>
              <a:t>Institut Supérieur des Etudes Technologique  de Médenine</a:t>
            </a:r>
            <a:endParaRPr lang="fr-FR" b="1" dirty="0" smtClean="0">
              <a:solidFill>
                <a:srgbClr val="3F3F3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b="1">
              <a:solidFill>
                <a:srgbClr val="3F3F3F"/>
              </a:solidFill>
              <a:latin typeface="Century Gothic"/>
              <a:ea typeface="Century Gothic"/>
              <a:cs typeface="Century Gothic"/>
              <a:sym typeface="Century Gothic"/>
            </a:endParaRPr>
          </a:p>
          <a:p>
            <a:pPr marL="0" marR="0" lvl="0" indent="0" algn="ctr" rtl="0">
              <a:spcBef>
                <a:spcPts val="0"/>
              </a:spcBef>
              <a:spcAft>
                <a:spcPts val="0"/>
              </a:spcAft>
              <a:buNone/>
            </a:pPr>
            <a:endParaRPr sz="1200" baseline="30000">
              <a:solidFill>
                <a:srgbClr val="3F3F3F"/>
              </a:solidFill>
              <a:latin typeface="Century Gothic"/>
              <a:ea typeface="Century Gothic"/>
              <a:cs typeface="Century Gothic"/>
              <a:sym typeface="Century Gothic"/>
            </a:endParaRPr>
          </a:p>
          <a:p>
            <a:pPr marL="0" marR="0" lvl="0" indent="0" algn="ctr" rtl="0">
              <a:spcBef>
                <a:spcPts val="0"/>
              </a:spcBef>
              <a:spcAft>
                <a:spcPts val="0"/>
              </a:spcAft>
              <a:buNone/>
            </a:pPr>
            <a:endParaRPr sz="1200" baseline="30000">
              <a:solidFill>
                <a:srgbClr val="3F3F3F"/>
              </a:solidFill>
              <a:latin typeface="Century Gothic"/>
              <a:ea typeface="Century Gothic"/>
              <a:cs typeface="Century Gothic"/>
              <a:sym typeface="Century Gothic"/>
            </a:endParaRPr>
          </a:p>
          <a:p>
            <a:pPr marL="0" marR="0" lvl="0" indent="0" algn="ctr" rtl="0">
              <a:spcBef>
                <a:spcPts val="0"/>
              </a:spcBef>
              <a:spcAft>
                <a:spcPts val="0"/>
              </a:spcAft>
              <a:buNone/>
            </a:pPr>
            <a:endParaRPr sz="1200" baseline="30000">
              <a:solidFill>
                <a:srgbClr val="3F3F3F"/>
              </a:solidFill>
              <a:latin typeface="Century Gothic"/>
              <a:ea typeface="Century Gothic"/>
              <a:cs typeface="Century Gothic"/>
              <a:sym typeface="Century Gothic"/>
            </a:endParaRPr>
          </a:p>
        </p:txBody>
      </p:sp>
      <p:sp>
        <p:nvSpPr>
          <p:cNvPr id="125" name="Google Shape;125;p1"/>
          <p:cNvSpPr txBox="1"/>
          <p:nvPr/>
        </p:nvSpPr>
        <p:spPr>
          <a:xfrm>
            <a:off x="1295400" y="1969750"/>
            <a:ext cx="6175800" cy="107717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2800" b="1" dirty="0">
                <a:solidFill>
                  <a:srgbClr val="468DC3"/>
                </a:solidFill>
                <a:latin typeface="Century Gothic"/>
                <a:ea typeface="Century Gothic"/>
                <a:cs typeface="Century Gothic"/>
                <a:sym typeface="Century Gothic"/>
              </a:rPr>
              <a:t>Projet Fin D’Etude</a:t>
            </a:r>
            <a:endParaRPr sz="2800" b="1">
              <a:solidFill>
                <a:srgbClr val="468DC3"/>
              </a:solidFill>
              <a:latin typeface="Century Gothic"/>
              <a:ea typeface="Century Gothic"/>
              <a:cs typeface="Century Gothic"/>
              <a:sym typeface="Century Gothic"/>
            </a:endParaRPr>
          </a:p>
          <a:p>
            <a:pPr lvl="0" algn="ctr"/>
            <a:r>
              <a:rPr lang="fr-FR" sz="1800" b="1" dirty="0" smtClean="0">
                <a:solidFill>
                  <a:srgbClr val="3A3838"/>
                </a:solidFill>
                <a:latin typeface="Century Gothic"/>
                <a:ea typeface="Century Gothic"/>
                <a:cs typeface="Century Gothic"/>
                <a:sym typeface="Century Gothic"/>
              </a:rPr>
              <a:t>Application web et mobile de gestion de l’entrepôt</a:t>
            </a:r>
            <a:endParaRPr lang="fr-FR" sz="1800" b="1" dirty="0" smtClean="0">
              <a:solidFill>
                <a:srgbClr val="3A3838"/>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26" name="Google Shape;126;p1"/>
          <p:cNvSpPr txBox="1"/>
          <p:nvPr/>
        </p:nvSpPr>
        <p:spPr>
          <a:xfrm>
            <a:off x="-215900" y="3429000"/>
            <a:ext cx="5267700" cy="286228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fr-FR" sz="1800" b="1" i="0" u="none" strike="noStrike" cap="none" dirty="0">
                <a:solidFill>
                  <a:schemeClr val="accent1"/>
                </a:solidFill>
                <a:latin typeface="Century Gothic"/>
                <a:ea typeface="Century Gothic"/>
                <a:cs typeface="Century Gothic"/>
                <a:sym typeface="Century Gothic"/>
              </a:rPr>
              <a:t>       Société d’accueil :</a:t>
            </a:r>
            <a:endParaRPr/>
          </a:p>
          <a:p>
            <a:pPr marL="457200" marR="0" lvl="1" indent="0" algn="just" rtl="0">
              <a:spcBef>
                <a:spcPts val="0"/>
              </a:spcBef>
              <a:spcAft>
                <a:spcPts val="0"/>
              </a:spcAft>
              <a:buNone/>
            </a:pPr>
            <a:r>
              <a:rPr lang="fr-FR" sz="1800" b="1" i="0" u="none" strike="noStrike" cap="none" dirty="0">
                <a:solidFill>
                  <a:schemeClr val="dk1"/>
                </a:solidFill>
                <a:latin typeface="Century Gothic"/>
                <a:ea typeface="Century Gothic"/>
                <a:cs typeface="Century Gothic"/>
                <a:sym typeface="Century Gothic"/>
              </a:rPr>
              <a:t>             </a:t>
            </a:r>
            <a:r>
              <a:rPr lang="fr-FR" sz="1800" b="1" dirty="0" smtClean="0">
                <a:solidFill>
                  <a:srgbClr val="3A3838"/>
                </a:solidFill>
                <a:latin typeface="Century Gothic"/>
                <a:ea typeface="Century Gothic"/>
                <a:cs typeface="Century Gothic"/>
                <a:sym typeface="Century Gothic"/>
              </a:rPr>
              <a:t>Cofat</a:t>
            </a:r>
            <a:endParaRPr/>
          </a:p>
          <a:p>
            <a:pPr marL="914400" marR="0" lvl="2" indent="0" algn="just" rtl="0">
              <a:spcBef>
                <a:spcPts val="0"/>
              </a:spcBef>
              <a:spcAft>
                <a:spcPts val="0"/>
              </a:spcAft>
              <a:buNone/>
            </a:pPr>
            <a:endParaRPr sz="1800" b="1" i="0" u="none" strike="noStrike" cap="none">
              <a:solidFill>
                <a:schemeClr val="accent1"/>
              </a:solidFill>
              <a:latin typeface="Century Gothic"/>
              <a:ea typeface="Century Gothic"/>
              <a:cs typeface="Century Gothic"/>
              <a:sym typeface="Century Gothic"/>
            </a:endParaRPr>
          </a:p>
          <a:p>
            <a:pPr marL="914400" marR="0" lvl="2" indent="0" algn="just" rtl="0">
              <a:spcBef>
                <a:spcPts val="0"/>
              </a:spcBef>
              <a:spcAft>
                <a:spcPts val="0"/>
              </a:spcAft>
              <a:buNone/>
            </a:pPr>
            <a:r>
              <a:rPr lang="fr-FR" sz="1800" b="1" i="0" u="none" strike="noStrike" cap="none" dirty="0">
                <a:solidFill>
                  <a:schemeClr val="accent1"/>
                </a:solidFill>
                <a:latin typeface="Century Gothic"/>
                <a:ea typeface="Century Gothic"/>
                <a:cs typeface="Century Gothic"/>
                <a:sym typeface="Century Gothic"/>
              </a:rPr>
              <a:t>Encadré Par:</a:t>
            </a:r>
            <a:endParaRPr/>
          </a:p>
          <a:p>
            <a:pPr marL="914400" lvl="2" algn="just"/>
            <a:r>
              <a:rPr lang="fr-FR" sz="1800" b="1" i="0" u="none" strike="noStrike" cap="none" dirty="0">
                <a:solidFill>
                  <a:srgbClr val="3A3838"/>
                </a:solidFill>
                <a:latin typeface="Century Gothic"/>
                <a:ea typeface="Century Gothic"/>
                <a:cs typeface="Century Gothic"/>
                <a:sym typeface="Century Gothic"/>
              </a:rPr>
              <a:t>      M</a:t>
            </a:r>
            <a:r>
              <a:rPr lang="fr-FR" sz="1800" b="1" dirty="0">
                <a:solidFill>
                  <a:srgbClr val="3A3838"/>
                </a:solidFill>
                <a:latin typeface="Century Gothic"/>
                <a:ea typeface="Century Gothic"/>
                <a:cs typeface="Century Gothic"/>
                <a:sym typeface="Century Gothic"/>
              </a:rPr>
              <a:t>me. </a:t>
            </a:r>
            <a:r>
              <a:rPr lang="fr-FR" sz="1800" b="1" dirty="0" smtClean="0">
                <a:solidFill>
                  <a:srgbClr val="3A3838"/>
                </a:solidFill>
                <a:latin typeface="Century Gothic"/>
                <a:ea typeface="Century Gothic"/>
                <a:cs typeface="Century Gothic"/>
                <a:sym typeface="Century Gothic"/>
              </a:rPr>
              <a:t>Mouna Garai	</a:t>
            </a:r>
            <a:endParaRPr/>
          </a:p>
          <a:p>
            <a:pPr marL="914400" lvl="2" algn="just"/>
            <a:r>
              <a:rPr lang="fr-FR" sz="1800" b="1" i="0" u="none" strike="noStrike" cap="none" dirty="0">
                <a:solidFill>
                  <a:srgbClr val="3A3838"/>
                </a:solidFill>
                <a:latin typeface="Century Gothic"/>
                <a:ea typeface="Century Gothic"/>
                <a:cs typeface="Century Gothic"/>
                <a:sym typeface="Century Gothic"/>
              </a:rPr>
              <a:t>      M. </a:t>
            </a:r>
            <a:r>
              <a:rPr lang="fr-FR" sz="1800" b="1" i="0" u="none" strike="noStrike" cap="none" dirty="0" smtClean="0">
                <a:solidFill>
                  <a:srgbClr val="3A3838"/>
                </a:solidFill>
                <a:latin typeface="Century Gothic"/>
                <a:ea typeface="Century Gothic"/>
                <a:cs typeface="Century Gothic"/>
                <a:sym typeface="Century Gothic"/>
              </a:rPr>
              <a:t>Souhail Kaboura</a:t>
            </a:r>
            <a:endParaRPr/>
          </a:p>
          <a:p>
            <a:pPr marL="914400" marR="0" lvl="2" indent="0" algn="just" rtl="0">
              <a:spcBef>
                <a:spcPts val="0"/>
              </a:spcBef>
              <a:spcAft>
                <a:spcPts val="0"/>
              </a:spcAft>
              <a:buNone/>
            </a:pPr>
            <a:endParaRPr sz="1800" b="1" i="0" u="none" strike="noStrike" cap="none">
              <a:solidFill>
                <a:schemeClr val="accent1"/>
              </a:solidFill>
              <a:latin typeface="Century Gothic"/>
              <a:ea typeface="Century Gothic"/>
              <a:cs typeface="Century Gothic"/>
              <a:sym typeface="Century Gothic"/>
            </a:endParaRPr>
          </a:p>
          <a:p>
            <a:pPr marL="914400" marR="0" lvl="2" indent="0" algn="just" rtl="0">
              <a:spcBef>
                <a:spcPts val="0"/>
              </a:spcBef>
              <a:spcAft>
                <a:spcPts val="0"/>
              </a:spcAft>
              <a:buNone/>
            </a:pPr>
            <a:r>
              <a:rPr lang="fr-FR" sz="1800" b="1" i="0" u="none" strike="noStrike" cap="none" dirty="0">
                <a:solidFill>
                  <a:schemeClr val="accent1"/>
                </a:solidFill>
                <a:latin typeface="Century Gothic"/>
                <a:ea typeface="Century Gothic"/>
                <a:cs typeface="Century Gothic"/>
                <a:sym typeface="Century Gothic"/>
              </a:rPr>
              <a:t>Réalisé Par : </a:t>
            </a:r>
            <a:endParaRPr/>
          </a:p>
          <a:p>
            <a:pPr marL="914400" marR="0" lvl="2" indent="0" algn="just" rtl="0">
              <a:spcBef>
                <a:spcPts val="0"/>
              </a:spcBef>
              <a:spcAft>
                <a:spcPts val="0"/>
              </a:spcAft>
              <a:buNone/>
            </a:pPr>
            <a:r>
              <a:rPr lang="fr-FR" sz="1800" b="1" i="0" u="none" strike="noStrike" cap="none" dirty="0">
                <a:solidFill>
                  <a:schemeClr val="accent1"/>
                </a:solidFill>
                <a:latin typeface="Century Gothic"/>
                <a:ea typeface="Century Gothic"/>
                <a:cs typeface="Century Gothic"/>
                <a:sym typeface="Century Gothic"/>
              </a:rPr>
              <a:t>      </a:t>
            </a:r>
            <a:r>
              <a:rPr lang="fr-FR" sz="1800" b="1" dirty="0" smtClean="0">
                <a:solidFill>
                  <a:srgbClr val="3A3838"/>
                </a:solidFill>
                <a:latin typeface="Century Gothic"/>
                <a:ea typeface="Century Gothic"/>
                <a:cs typeface="Century Gothic"/>
                <a:sym typeface="Century Gothic"/>
              </a:rPr>
              <a:t>Amani Samali</a:t>
            </a:r>
          </a:p>
          <a:p>
            <a:pPr marL="914400" marR="0" lvl="2" indent="0" algn="just" rtl="0">
              <a:spcBef>
                <a:spcPts val="0"/>
              </a:spcBef>
              <a:spcAft>
                <a:spcPts val="0"/>
              </a:spcAft>
              <a:buNone/>
            </a:pPr>
            <a:r>
              <a:rPr lang="fr-FR" sz="1800" b="1" i="0" u="none" strike="noStrike" cap="none" dirty="0" smtClean="0">
                <a:solidFill>
                  <a:srgbClr val="3A3838"/>
                </a:solidFill>
                <a:latin typeface="Century Gothic"/>
                <a:ea typeface="Century Gothic"/>
                <a:cs typeface="Century Gothic"/>
                <a:sym typeface="Century Gothic"/>
              </a:rPr>
              <a:t> </a:t>
            </a:r>
            <a:r>
              <a:rPr lang="fr-FR" sz="1800" b="1" i="0" u="none" strike="noStrike" cap="none" dirty="0" smtClean="0">
                <a:solidFill>
                  <a:srgbClr val="3A3838"/>
                </a:solidFill>
                <a:latin typeface="Century Gothic"/>
                <a:ea typeface="Century Gothic"/>
                <a:cs typeface="Century Gothic"/>
                <a:sym typeface="Century Gothic"/>
              </a:rPr>
              <a:t>     Mayssoun Mestiri</a:t>
            </a:r>
            <a:endParaRPr sz="1800" b="0" i="0" u="none" strike="noStrike" cap="none">
              <a:solidFill>
                <a:srgbClr val="3A3838"/>
              </a:solidFill>
              <a:latin typeface="Century Gothic"/>
              <a:ea typeface="Century Gothic"/>
              <a:cs typeface="Century Gothic"/>
              <a:sym typeface="Century Gothic"/>
            </a:endParaRPr>
          </a:p>
        </p:txBody>
      </p:sp>
      <p:grpSp>
        <p:nvGrpSpPr>
          <p:cNvPr id="127" name="Google Shape;127;p1"/>
          <p:cNvGrpSpPr/>
          <p:nvPr/>
        </p:nvGrpSpPr>
        <p:grpSpPr>
          <a:xfrm rot="7200000" flipH="1">
            <a:off x="362488" y="3377133"/>
            <a:ext cx="80012" cy="347785"/>
            <a:chOff x="6553200" y="687371"/>
            <a:chExt cx="95250" cy="435007"/>
          </a:xfrm>
        </p:grpSpPr>
        <p:cxnSp>
          <p:nvCxnSpPr>
            <p:cNvPr id="128" name="Google Shape;128;p1"/>
            <p:cNvCxnSpPr/>
            <p:nvPr/>
          </p:nvCxnSpPr>
          <p:spPr>
            <a:xfrm>
              <a:off x="6553200" y="687371"/>
              <a:ext cx="0" cy="311182"/>
            </a:xfrm>
            <a:prstGeom prst="straightConnector1">
              <a:avLst/>
            </a:prstGeom>
            <a:noFill/>
            <a:ln w="41275" cap="rnd" cmpd="sng">
              <a:solidFill>
                <a:srgbClr val="F7C059"/>
              </a:solidFill>
              <a:prstDash val="solid"/>
              <a:miter lim="800000"/>
              <a:headEnd type="none" w="sm" len="sm"/>
              <a:tailEnd type="none" w="sm" len="sm"/>
            </a:ln>
          </p:spPr>
        </p:cxnSp>
        <p:cxnSp>
          <p:nvCxnSpPr>
            <p:cNvPr id="129" name="Google Shape;129;p1"/>
            <p:cNvCxnSpPr/>
            <p:nvPr/>
          </p:nvCxnSpPr>
          <p:spPr>
            <a:xfrm>
              <a:off x="6648450" y="811196"/>
              <a:ext cx="0" cy="311182"/>
            </a:xfrm>
            <a:prstGeom prst="straightConnector1">
              <a:avLst/>
            </a:prstGeom>
            <a:noFill/>
            <a:ln w="41275" cap="rnd" cmpd="sng">
              <a:solidFill>
                <a:srgbClr val="F7C059"/>
              </a:solidFill>
              <a:prstDash val="solid"/>
              <a:miter lim="800000"/>
              <a:headEnd type="none" w="sm" len="sm"/>
              <a:tailEnd type="none" w="sm" len="sm"/>
            </a:ln>
          </p:spPr>
        </p:cxnSp>
      </p:grpSp>
      <p:grpSp>
        <p:nvGrpSpPr>
          <p:cNvPr id="130" name="Google Shape;130;p1"/>
          <p:cNvGrpSpPr/>
          <p:nvPr/>
        </p:nvGrpSpPr>
        <p:grpSpPr>
          <a:xfrm rot="7200000" flipH="1">
            <a:off x="362488" y="4189931"/>
            <a:ext cx="80012" cy="347785"/>
            <a:chOff x="6553200" y="687371"/>
            <a:chExt cx="95250" cy="435007"/>
          </a:xfrm>
        </p:grpSpPr>
        <p:cxnSp>
          <p:nvCxnSpPr>
            <p:cNvPr id="131" name="Google Shape;131;p1"/>
            <p:cNvCxnSpPr/>
            <p:nvPr/>
          </p:nvCxnSpPr>
          <p:spPr>
            <a:xfrm>
              <a:off x="6553200" y="687371"/>
              <a:ext cx="0" cy="311182"/>
            </a:xfrm>
            <a:prstGeom prst="straightConnector1">
              <a:avLst/>
            </a:prstGeom>
            <a:noFill/>
            <a:ln w="41275" cap="rnd" cmpd="sng">
              <a:solidFill>
                <a:srgbClr val="F7C059"/>
              </a:solidFill>
              <a:prstDash val="solid"/>
              <a:miter lim="800000"/>
              <a:headEnd type="none" w="sm" len="sm"/>
              <a:tailEnd type="none" w="sm" len="sm"/>
            </a:ln>
          </p:spPr>
        </p:cxnSp>
        <p:cxnSp>
          <p:nvCxnSpPr>
            <p:cNvPr id="132" name="Google Shape;132;p1"/>
            <p:cNvCxnSpPr/>
            <p:nvPr/>
          </p:nvCxnSpPr>
          <p:spPr>
            <a:xfrm>
              <a:off x="6648450" y="811196"/>
              <a:ext cx="0" cy="311182"/>
            </a:xfrm>
            <a:prstGeom prst="straightConnector1">
              <a:avLst/>
            </a:prstGeom>
            <a:noFill/>
            <a:ln w="41275" cap="rnd" cmpd="sng">
              <a:solidFill>
                <a:srgbClr val="F7C059"/>
              </a:solidFill>
              <a:prstDash val="solid"/>
              <a:miter lim="800000"/>
              <a:headEnd type="none" w="sm" len="sm"/>
              <a:tailEnd type="none" w="sm" len="sm"/>
            </a:ln>
          </p:spPr>
        </p:cxnSp>
      </p:grpSp>
      <p:grpSp>
        <p:nvGrpSpPr>
          <p:cNvPr id="133" name="Google Shape;133;p1"/>
          <p:cNvGrpSpPr/>
          <p:nvPr/>
        </p:nvGrpSpPr>
        <p:grpSpPr>
          <a:xfrm rot="7200000" flipH="1">
            <a:off x="336140" y="5235125"/>
            <a:ext cx="80012" cy="347785"/>
            <a:chOff x="6553200" y="687371"/>
            <a:chExt cx="95250" cy="435007"/>
          </a:xfrm>
        </p:grpSpPr>
        <p:cxnSp>
          <p:nvCxnSpPr>
            <p:cNvPr id="134" name="Google Shape;134;p1"/>
            <p:cNvCxnSpPr/>
            <p:nvPr/>
          </p:nvCxnSpPr>
          <p:spPr>
            <a:xfrm>
              <a:off x="6553200" y="687371"/>
              <a:ext cx="0" cy="311182"/>
            </a:xfrm>
            <a:prstGeom prst="straightConnector1">
              <a:avLst/>
            </a:prstGeom>
            <a:noFill/>
            <a:ln w="41275" cap="rnd" cmpd="sng">
              <a:solidFill>
                <a:srgbClr val="F7C059"/>
              </a:solidFill>
              <a:prstDash val="solid"/>
              <a:miter lim="800000"/>
              <a:headEnd type="none" w="sm" len="sm"/>
              <a:tailEnd type="none" w="sm" len="sm"/>
            </a:ln>
          </p:spPr>
        </p:cxnSp>
        <p:cxnSp>
          <p:nvCxnSpPr>
            <p:cNvPr id="135" name="Google Shape;135;p1"/>
            <p:cNvCxnSpPr/>
            <p:nvPr/>
          </p:nvCxnSpPr>
          <p:spPr>
            <a:xfrm>
              <a:off x="6648450" y="811196"/>
              <a:ext cx="0" cy="311182"/>
            </a:xfrm>
            <a:prstGeom prst="straightConnector1">
              <a:avLst/>
            </a:prstGeom>
            <a:noFill/>
            <a:ln w="41275" cap="rnd" cmpd="sng">
              <a:solidFill>
                <a:srgbClr val="F7C059"/>
              </a:solidFill>
              <a:prstDash val="solid"/>
              <a:miter lim="800000"/>
              <a:headEnd type="none" w="sm" len="sm"/>
              <a:tailEnd type="none" w="sm" len="sm"/>
            </a:ln>
          </p:spPr>
        </p:cxnSp>
      </p:grpSp>
      <p:sp>
        <p:nvSpPr>
          <p:cNvPr id="21" name="Freeform 5"/>
          <p:cNvSpPr/>
          <p:nvPr/>
        </p:nvSpPr>
        <p:spPr>
          <a:xfrm>
            <a:off x="342900" y="237892"/>
            <a:ext cx="1477548" cy="1286107"/>
          </a:xfrm>
          <a:custGeom>
            <a:avLst/>
            <a:gdLst/>
            <a:ahLst/>
            <a:cxnLst/>
            <a:rect l="l" t="t" r="r" b="b"/>
            <a:pathLst>
              <a:path w="1477548" h="1102478">
                <a:moveTo>
                  <a:pt x="0" y="0"/>
                </a:moveTo>
                <a:lnTo>
                  <a:pt x="1477548" y="0"/>
                </a:lnTo>
                <a:lnTo>
                  <a:pt x="1477548" y="1102478"/>
                </a:lnTo>
                <a:lnTo>
                  <a:pt x="0" y="1102478"/>
                </a:lnTo>
                <a:lnTo>
                  <a:pt x="0" y="0"/>
                </a:lnTo>
                <a:close/>
              </a:path>
            </a:pathLst>
          </a:custGeom>
          <a:blipFill>
            <a:blip r:embed="rId4"/>
            <a:stretch>
              <a:fillRect/>
            </a:stretch>
          </a:blipFill>
        </p:spPr>
      </p:sp>
      <p:pic>
        <p:nvPicPr>
          <p:cNvPr id="1026" name="Picture 2" descr="C:\Users\acer\Desktop\capture pfe\cofat1.png"/>
          <p:cNvPicPr>
            <a:picLocks noChangeAspect="1" noChangeArrowheads="1"/>
          </p:cNvPicPr>
          <p:nvPr/>
        </p:nvPicPr>
        <p:blipFill>
          <a:blip r:embed="rId5"/>
          <a:srcRect/>
          <a:stretch>
            <a:fillRect/>
          </a:stretch>
        </p:blipFill>
        <p:spPr bwMode="auto">
          <a:xfrm>
            <a:off x="7162800" y="304800"/>
            <a:ext cx="1449859" cy="134112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1000"/>
                                        <p:tgtEl>
                                          <p:spTgt spid="1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5">
                                            <p:txEl>
                                              <p:pRg st="1" end="1"/>
                                            </p:txEl>
                                          </p:spTgt>
                                        </p:tgtEl>
                                        <p:attrNameLst>
                                          <p:attrName>style.visibility</p:attrName>
                                        </p:attrNameLst>
                                      </p:cBhvr>
                                      <p:to>
                                        <p:strVal val="visible"/>
                                      </p:to>
                                    </p:set>
                                    <p:animEffect transition="in" filter="fade">
                                      <p:cBhvr>
                                        <p:cTn id="10" dur="1000"/>
                                        <p:tgtEl>
                                          <p:spTgt spid="125">
                                            <p:txEl>
                                              <p:pRg st="1" end="1"/>
                                            </p:txEl>
                                          </p:spTgt>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6">
                                            <p:txEl>
                                              <p:pRg st="0" end="0"/>
                                            </p:txEl>
                                          </p:spTgt>
                                        </p:tgtEl>
                                        <p:attrNameLst>
                                          <p:attrName>style.visibility</p:attrName>
                                        </p:attrNameLst>
                                      </p:cBhvr>
                                      <p:to>
                                        <p:strVal val="visible"/>
                                      </p:to>
                                    </p:set>
                                    <p:animEffect transition="in" filter="fade">
                                      <p:cBhvr>
                                        <p:cTn id="14" dur="1000"/>
                                        <p:tgtEl>
                                          <p:spTgt spid="126">
                                            <p:txEl>
                                              <p:pRg st="0" end="0"/>
                                            </p:txEl>
                                          </p:spTgt>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26">
                                            <p:txEl>
                                              <p:pRg st="1" end="1"/>
                                            </p:txEl>
                                          </p:spTgt>
                                        </p:tgtEl>
                                        <p:attrNameLst>
                                          <p:attrName>style.visibility</p:attrName>
                                        </p:attrNameLst>
                                      </p:cBhvr>
                                      <p:to>
                                        <p:strVal val="visible"/>
                                      </p:to>
                                    </p:set>
                                    <p:animEffect transition="in" filter="fade">
                                      <p:cBhvr>
                                        <p:cTn id="18" dur="1000"/>
                                        <p:tgtEl>
                                          <p:spTgt spid="126">
                                            <p:txEl>
                                              <p:pRg st="1" end="1"/>
                                            </p:txEl>
                                          </p:spTgt>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26">
                                            <p:txEl>
                                              <p:pRg st="3" end="3"/>
                                            </p:txEl>
                                          </p:spTgt>
                                        </p:tgtEl>
                                        <p:attrNameLst>
                                          <p:attrName>style.visibility</p:attrName>
                                        </p:attrNameLst>
                                      </p:cBhvr>
                                      <p:to>
                                        <p:strVal val="visible"/>
                                      </p:to>
                                    </p:set>
                                    <p:animEffect transition="in" filter="fade">
                                      <p:cBhvr>
                                        <p:cTn id="22" dur="1000"/>
                                        <p:tgtEl>
                                          <p:spTgt spid="126">
                                            <p:txEl>
                                              <p:pRg st="3" end="3"/>
                                            </p:txEl>
                                          </p:spTgt>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26">
                                            <p:txEl>
                                              <p:pRg st="4" end="4"/>
                                            </p:txEl>
                                          </p:spTgt>
                                        </p:tgtEl>
                                        <p:attrNameLst>
                                          <p:attrName>style.visibility</p:attrName>
                                        </p:attrNameLst>
                                      </p:cBhvr>
                                      <p:to>
                                        <p:strVal val="visible"/>
                                      </p:to>
                                    </p:set>
                                    <p:animEffect transition="in" filter="fade">
                                      <p:cBhvr>
                                        <p:cTn id="26" dur="1000"/>
                                        <p:tgtEl>
                                          <p:spTgt spid="126">
                                            <p:txEl>
                                              <p:pRg st="4" end="4"/>
                                            </p:txEl>
                                          </p:spTgt>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26">
                                            <p:txEl>
                                              <p:pRg st="5" end="5"/>
                                            </p:txEl>
                                          </p:spTgt>
                                        </p:tgtEl>
                                        <p:attrNameLst>
                                          <p:attrName>style.visibility</p:attrName>
                                        </p:attrNameLst>
                                      </p:cBhvr>
                                      <p:to>
                                        <p:strVal val="visible"/>
                                      </p:to>
                                    </p:set>
                                    <p:animEffect transition="in" filter="fade">
                                      <p:cBhvr>
                                        <p:cTn id="30" dur="1000"/>
                                        <p:tgtEl>
                                          <p:spTgt spid="126">
                                            <p:txEl>
                                              <p:pRg st="5" end="5"/>
                                            </p:txEl>
                                          </p:spTgt>
                                        </p:tgtEl>
                                      </p:cBhvr>
                                    </p:animEffect>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126">
                                            <p:txEl>
                                              <p:pRg st="7" end="7"/>
                                            </p:txEl>
                                          </p:spTgt>
                                        </p:tgtEl>
                                        <p:attrNameLst>
                                          <p:attrName>style.visibility</p:attrName>
                                        </p:attrNameLst>
                                      </p:cBhvr>
                                      <p:to>
                                        <p:strVal val="visible"/>
                                      </p:to>
                                    </p:set>
                                    <p:animEffect transition="in" filter="fade">
                                      <p:cBhvr>
                                        <p:cTn id="34" dur="1000"/>
                                        <p:tgtEl>
                                          <p:spTgt spid="126">
                                            <p:txEl>
                                              <p:pRg st="7" end="7"/>
                                            </p:txEl>
                                          </p:spTgt>
                                        </p:tgtEl>
                                      </p:cBhvr>
                                    </p:animEffect>
                                  </p:childTnLst>
                                </p:cTn>
                              </p:par>
                            </p:childTnLst>
                          </p:cTn>
                        </p:par>
                        <p:par>
                          <p:cTn id="35" fill="hold">
                            <p:stCondLst>
                              <p:cond delay="7000"/>
                            </p:stCondLst>
                            <p:childTnLst>
                              <p:par>
                                <p:cTn id="36" presetID="10" presetClass="entr" presetSubtype="0" fill="hold" nodeType="afterEffect">
                                  <p:stCondLst>
                                    <p:cond delay="0"/>
                                  </p:stCondLst>
                                  <p:childTnLst>
                                    <p:set>
                                      <p:cBhvr>
                                        <p:cTn id="37" dur="1" fill="hold">
                                          <p:stCondLst>
                                            <p:cond delay="0"/>
                                          </p:stCondLst>
                                        </p:cTn>
                                        <p:tgtEl>
                                          <p:spTgt spid="126">
                                            <p:txEl>
                                              <p:pRg st="8" end="8"/>
                                            </p:txEl>
                                          </p:spTgt>
                                        </p:tgtEl>
                                        <p:attrNameLst>
                                          <p:attrName>style.visibility</p:attrName>
                                        </p:attrNameLst>
                                      </p:cBhvr>
                                      <p:to>
                                        <p:strVal val="visible"/>
                                      </p:to>
                                    </p:set>
                                    <p:animEffect transition="in" filter="fade">
                                      <p:cBhvr>
                                        <p:cTn id="38" dur="1000"/>
                                        <p:tgtEl>
                                          <p:spTgt spid="126">
                                            <p:txEl>
                                              <p:pRg st="8" end="8"/>
                                            </p:txEl>
                                          </p:spTgt>
                                        </p:tgtEl>
                                      </p:cBhvr>
                                    </p:animEffect>
                                  </p:childTnLst>
                                </p:cTn>
                              </p:par>
                            </p:childTnLst>
                          </p:cTn>
                        </p:par>
                        <p:par>
                          <p:cTn id="39" fill="hold">
                            <p:stCondLst>
                              <p:cond delay="8000"/>
                            </p:stCondLst>
                            <p:childTnLst>
                              <p:par>
                                <p:cTn id="40" presetID="10" presetClass="entr" presetSubtype="0" fill="hold" nodeType="afterEffect">
                                  <p:stCondLst>
                                    <p:cond delay="0"/>
                                  </p:stCondLst>
                                  <p:childTnLst>
                                    <p:set>
                                      <p:cBhvr>
                                        <p:cTn id="41" dur="1" fill="hold">
                                          <p:stCondLst>
                                            <p:cond delay="0"/>
                                          </p:stCondLst>
                                        </p:cTn>
                                        <p:tgtEl>
                                          <p:spTgt spid="126">
                                            <p:txEl>
                                              <p:pRg st="9" end="9"/>
                                            </p:txEl>
                                          </p:spTgt>
                                        </p:tgtEl>
                                        <p:attrNameLst>
                                          <p:attrName>style.visibility</p:attrName>
                                        </p:attrNameLst>
                                      </p:cBhvr>
                                      <p:to>
                                        <p:strVal val="visible"/>
                                      </p:to>
                                    </p:set>
                                    <p:animEffect transition="in" filter="fade">
                                      <p:cBhvr>
                                        <p:cTn id="42" dur="1000"/>
                                        <p:tgtEl>
                                          <p:spTgt spid="12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1000"/>
                                        <p:tgtEl>
                                          <p:spTgt spid="127"/>
                                        </p:tgtEl>
                                      </p:cBhvr>
                                    </p:animEffect>
                                  </p:childTnLst>
                                </p:cTn>
                              </p:par>
                              <p:par>
                                <p:cTn id="46" presetID="10" presetClass="entr" presetSubtype="0" fill="hold" nodeType="withEffect">
                                  <p:stCondLst>
                                    <p:cond delay="0"/>
                                  </p:stCondLst>
                                  <p:childTnLst>
                                    <p:set>
                                      <p:cBhvr>
                                        <p:cTn id="47" dur="1" fill="hold">
                                          <p:stCondLst>
                                            <p:cond delay="0"/>
                                          </p:stCondLst>
                                        </p:cTn>
                                        <p:tgtEl>
                                          <p:spTgt spid="130"/>
                                        </p:tgtEl>
                                        <p:attrNameLst>
                                          <p:attrName>style.visibility</p:attrName>
                                        </p:attrNameLst>
                                      </p:cBhvr>
                                      <p:to>
                                        <p:strVal val="visible"/>
                                      </p:to>
                                    </p:set>
                                    <p:animEffect transition="in" filter="fade">
                                      <p:cBhvr>
                                        <p:cTn id="48" dur="1000"/>
                                        <p:tgtEl>
                                          <p:spTgt spid="130"/>
                                        </p:tgtEl>
                                      </p:cBhvr>
                                    </p:animEffect>
                                  </p:childTnLst>
                                </p:cTn>
                              </p:par>
                              <p:par>
                                <p:cTn id="49" presetID="10" presetClass="entr" presetSubtype="0" fill="hold" nodeType="withEffect">
                                  <p:stCondLst>
                                    <p:cond delay="0"/>
                                  </p:stCondLst>
                                  <p:childTnLst>
                                    <p:set>
                                      <p:cBhvr>
                                        <p:cTn id="50" dur="1" fill="hold">
                                          <p:stCondLst>
                                            <p:cond delay="0"/>
                                          </p:stCondLst>
                                        </p:cTn>
                                        <p:tgtEl>
                                          <p:spTgt spid="133"/>
                                        </p:tgtEl>
                                        <p:attrNameLst>
                                          <p:attrName>style.visibility</p:attrName>
                                        </p:attrNameLst>
                                      </p:cBhvr>
                                      <p:to>
                                        <p:strVal val="visible"/>
                                      </p:to>
                                    </p:set>
                                    <p:animEffect transition="in" filter="fade">
                                      <p:cBhvr>
                                        <p:cTn id="51" dur="1000"/>
                                        <p:tgtEl>
                                          <p:spTgt spid="133"/>
                                        </p:tgtEl>
                                      </p:cBhvr>
                                    </p:animEffec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0"/>
          <p:cNvSpPr txBox="1"/>
          <p:nvPr/>
        </p:nvSpPr>
        <p:spPr>
          <a:xfrm>
            <a:off x="8343752" y="1756747"/>
            <a:ext cx="1104900"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8000" b="1">
                <a:solidFill>
                  <a:srgbClr val="FDEED3"/>
                </a:solidFill>
                <a:latin typeface="Calibri"/>
                <a:ea typeface="Calibri"/>
                <a:cs typeface="Calibri"/>
                <a:sym typeface="Calibri"/>
              </a:rPr>
              <a:t>03</a:t>
            </a:r>
            <a:endParaRPr/>
          </a:p>
        </p:txBody>
      </p:sp>
      <p:sp>
        <p:nvSpPr>
          <p:cNvPr id="317" name="Google Shape;317;p10"/>
          <p:cNvSpPr txBox="1"/>
          <p:nvPr/>
        </p:nvSpPr>
        <p:spPr>
          <a:xfrm>
            <a:off x="2817866" y="1756747"/>
            <a:ext cx="1104900"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8000" b="1">
                <a:solidFill>
                  <a:srgbClr val="D9E7FB"/>
                </a:solidFill>
                <a:latin typeface="Calibri"/>
                <a:ea typeface="Calibri"/>
                <a:cs typeface="Calibri"/>
                <a:sym typeface="Calibri"/>
              </a:rPr>
              <a:t>02</a:t>
            </a:r>
            <a:endParaRPr/>
          </a:p>
        </p:txBody>
      </p:sp>
      <p:sp>
        <p:nvSpPr>
          <p:cNvPr id="318" name="Google Shape;318;p10"/>
          <p:cNvSpPr txBox="1"/>
          <p:nvPr/>
        </p:nvSpPr>
        <p:spPr>
          <a:xfrm>
            <a:off x="8343752" y="4184752"/>
            <a:ext cx="1104900"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8000" b="1">
                <a:solidFill>
                  <a:srgbClr val="D9E7FB"/>
                </a:solidFill>
                <a:latin typeface="Calibri"/>
                <a:ea typeface="Calibri"/>
                <a:cs typeface="Calibri"/>
                <a:sym typeface="Calibri"/>
              </a:rPr>
              <a:t>04</a:t>
            </a:r>
            <a:endParaRPr/>
          </a:p>
        </p:txBody>
      </p:sp>
      <p:sp>
        <p:nvSpPr>
          <p:cNvPr id="319" name="Google Shape;319;p10"/>
          <p:cNvSpPr txBox="1"/>
          <p:nvPr/>
        </p:nvSpPr>
        <p:spPr>
          <a:xfrm>
            <a:off x="2831514" y="4075570"/>
            <a:ext cx="1104900"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8000" b="1">
                <a:solidFill>
                  <a:srgbClr val="FDEED3"/>
                </a:solidFill>
                <a:latin typeface="Calibri"/>
                <a:ea typeface="Calibri"/>
                <a:cs typeface="Calibri"/>
                <a:sym typeface="Calibri"/>
              </a:rPr>
              <a:t>01</a:t>
            </a:r>
            <a:endParaRPr/>
          </a:p>
        </p:txBody>
      </p:sp>
      <p:sp>
        <p:nvSpPr>
          <p:cNvPr id="320" name="Google Shape;320;p10"/>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Contexte du projet | Solution Proposé</a:t>
            </a:r>
            <a:endParaRPr/>
          </a:p>
        </p:txBody>
      </p:sp>
      <p:sp>
        <p:nvSpPr>
          <p:cNvPr id="321" name="Google Shape;321;p10"/>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10</a:t>
            </a:fld>
            <a:endParaRPr/>
          </a:p>
        </p:txBody>
      </p:sp>
      <p:grpSp>
        <p:nvGrpSpPr>
          <p:cNvPr id="322" name="Google Shape;322;p10"/>
          <p:cNvGrpSpPr/>
          <p:nvPr/>
        </p:nvGrpSpPr>
        <p:grpSpPr>
          <a:xfrm>
            <a:off x="364775" y="4017050"/>
            <a:ext cx="2940676" cy="1156446"/>
            <a:chOff x="-3714" y="4147718"/>
            <a:chExt cx="2940676" cy="1156446"/>
          </a:xfrm>
        </p:grpSpPr>
        <p:sp>
          <p:nvSpPr>
            <p:cNvPr id="323" name="Google Shape;323;p10"/>
            <p:cNvSpPr txBox="1"/>
            <p:nvPr/>
          </p:nvSpPr>
          <p:spPr>
            <a:xfrm>
              <a:off x="526462" y="5026964"/>
              <a:ext cx="2410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324" name="Google Shape;324;p10"/>
            <p:cNvSpPr txBox="1"/>
            <p:nvPr/>
          </p:nvSpPr>
          <p:spPr>
            <a:xfrm>
              <a:off x="-3714" y="4147718"/>
              <a:ext cx="2940600" cy="11082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2400" b="1">
                  <a:solidFill>
                    <a:srgbClr val="F5AB27"/>
                  </a:solidFill>
                  <a:latin typeface="Century Gothic"/>
                  <a:ea typeface="Century Gothic"/>
                  <a:cs typeface="Century Gothic"/>
                  <a:sym typeface="Century Gothic"/>
                </a:rPr>
                <a:t>L’organisation des relations clients</a:t>
              </a:r>
              <a:endParaRPr/>
            </a:p>
            <a:p>
              <a:pPr marL="0" marR="0" lvl="0" indent="0" algn="ctr" rtl="0">
                <a:spcBef>
                  <a:spcPts val="0"/>
                </a:spcBef>
                <a:spcAft>
                  <a:spcPts val="0"/>
                </a:spcAft>
                <a:buNone/>
              </a:pPr>
              <a:r>
                <a:rPr lang="fr-FR" sz="2400" b="1">
                  <a:solidFill>
                    <a:srgbClr val="F5AB27"/>
                  </a:solidFill>
                  <a:latin typeface="Century Gothic"/>
                  <a:ea typeface="Century Gothic"/>
                  <a:cs typeface="Century Gothic"/>
                  <a:sym typeface="Century Gothic"/>
                </a:rPr>
                <a:t>et leurs projets</a:t>
              </a:r>
              <a:endParaRPr sz="2400" b="1">
                <a:solidFill>
                  <a:srgbClr val="F5AB27"/>
                </a:solidFill>
                <a:latin typeface="Century Gothic"/>
                <a:ea typeface="Century Gothic"/>
                <a:cs typeface="Century Gothic"/>
                <a:sym typeface="Century Gothic"/>
              </a:endParaRPr>
            </a:p>
          </p:txBody>
        </p:sp>
      </p:grpSp>
      <p:grpSp>
        <p:nvGrpSpPr>
          <p:cNvPr id="325" name="Google Shape;325;p10"/>
          <p:cNvGrpSpPr/>
          <p:nvPr/>
        </p:nvGrpSpPr>
        <p:grpSpPr>
          <a:xfrm>
            <a:off x="9050447" y="4276350"/>
            <a:ext cx="2770503" cy="1129968"/>
            <a:chOff x="9050447" y="4270540"/>
            <a:chExt cx="2770503" cy="1129968"/>
          </a:xfrm>
        </p:grpSpPr>
        <p:sp>
          <p:nvSpPr>
            <p:cNvPr id="326" name="Google Shape;326;p10"/>
            <p:cNvSpPr txBox="1"/>
            <p:nvPr/>
          </p:nvSpPr>
          <p:spPr>
            <a:xfrm>
              <a:off x="9050447" y="4754008"/>
              <a:ext cx="2410500" cy="646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fr-FR"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27" name="Google Shape;327;p10"/>
            <p:cNvSpPr txBox="1"/>
            <p:nvPr/>
          </p:nvSpPr>
          <p:spPr>
            <a:xfrm>
              <a:off x="9077750" y="4270540"/>
              <a:ext cx="27432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b="1">
                  <a:solidFill>
                    <a:srgbClr val="155FCD"/>
                  </a:solidFill>
                  <a:latin typeface="Century Gothic"/>
                  <a:ea typeface="Century Gothic"/>
                  <a:cs typeface="Century Gothic"/>
                  <a:sym typeface="Century Gothic"/>
                </a:rPr>
                <a:t>L’organisation et le suivi des employés</a:t>
              </a:r>
              <a:endParaRPr sz="2400" b="1">
                <a:solidFill>
                  <a:srgbClr val="155FCD"/>
                </a:solidFill>
                <a:latin typeface="Century Gothic"/>
                <a:ea typeface="Century Gothic"/>
                <a:cs typeface="Century Gothic"/>
                <a:sym typeface="Century Gothic"/>
              </a:endParaRPr>
            </a:p>
          </p:txBody>
        </p:sp>
      </p:grpSp>
      <p:grpSp>
        <p:nvGrpSpPr>
          <p:cNvPr id="328" name="Google Shape;328;p10"/>
          <p:cNvGrpSpPr/>
          <p:nvPr/>
        </p:nvGrpSpPr>
        <p:grpSpPr>
          <a:xfrm>
            <a:off x="731178" y="1752809"/>
            <a:ext cx="2424023" cy="738900"/>
            <a:chOff x="731178" y="1721127"/>
            <a:chExt cx="2424023" cy="738900"/>
          </a:xfrm>
        </p:grpSpPr>
        <p:sp>
          <p:nvSpPr>
            <p:cNvPr id="329" name="Google Shape;329;p10"/>
            <p:cNvSpPr txBox="1"/>
            <p:nvPr/>
          </p:nvSpPr>
          <p:spPr>
            <a:xfrm>
              <a:off x="744826" y="2163654"/>
              <a:ext cx="2410375" cy="215444"/>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fr-FR"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30" name="Google Shape;330;p10"/>
            <p:cNvSpPr txBox="1"/>
            <p:nvPr/>
          </p:nvSpPr>
          <p:spPr>
            <a:xfrm>
              <a:off x="731178" y="1721127"/>
              <a:ext cx="2410500" cy="7389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fr-FR" sz="2400" b="1">
                  <a:solidFill>
                    <a:srgbClr val="155FCD"/>
                  </a:solidFill>
                  <a:latin typeface="Arial"/>
                  <a:ea typeface="Arial"/>
                  <a:cs typeface="Arial"/>
                  <a:sym typeface="Arial"/>
                </a:rPr>
                <a:t>La Gestion D</a:t>
              </a:r>
              <a:r>
                <a:rPr lang="fr-FR" sz="2400" b="1">
                  <a:solidFill>
                    <a:srgbClr val="155FCD"/>
                  </a:solidFill>
                </a:rPr>
                <a:t>es données</a:t>
              </a:r>
              <a:endParaRPr sz="2400" b="1">
                <a:solidFill>
                  <a:srgbClr val="155FCD"/>
                </a:solidFill>
                <a:latin typeface="Arial"/>
                <a:ea typeface="Arial"/>
                <a:cs typeface="Arial"/>
                <a:sym typeface="Arial"/>
              </a:endParaRPr>
            </a:p>
          </p:txBody>
        </p:sp>
      </p:grpSp>
      <p:grpSp>
        <p:nvGrpSpPr>
          <p:cNvPr id="331" name="Google Shape;331;p10"/>
          <p:cNvGrpSpPr/>
          <p:nvPr/>
        </p:nvGrpSpPr>
        <p:grpSpPr>
          <a:xfrm>
            <a:off x="9050451" y="1889275"/>
            <a:ext cx="2940600" cy="1108200"/>
            <a:chOff x="9050451" y="1857593"/>
            <a:chExt cx="2940600" cy="1108200"/>
          </a:xfrm>
        </p:grpSpPr>
        <p:sp>
          <p:nvSpPr>
            <p:cNvPr id="332" name="Google Shape;332;p10"/>
            <p:cNvSpPr txBox="1"/>
            <p:nvPr/>
          </p:nvSpPr>
          <p:spPr>
            <a:xfrm>
              <a:off x="9064095" y="2327427"/>
              <a:ext cx="2410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333;p10"/>
            <p:cNvSpPr txBox="1"/>
            <p:nvPr/>
          </p:nvSpPr>
          <p:spPr>
            <a:xfrm>
              <a:off x="9050451" y="1857593"/>
              <a:ext cx="29406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b="1">
                  <a:solidFill>
                    <a:srgbClr val="F5AB27"/>
                  </a:solidFill>
                </a:rPr>
                <a:t>La Centralisation de la gestion des points de contacts </a:t>
              </a:r>
              <a:endParaRPr sz="2400" b="1">
                <a:solidFill>
                  <a:srgbClr val="F5AB27"/>
                </a:solidFill>
                <a:latin typeface="Arial"/>
                <a:ea typeface="Arial"/>
                <a:cs typeface="Arial"/>
                <a:sym typeface="Arial"/>
              </a:endParaRPr>
            </a:p>
          </p:txBody>
        </p:sp>
      </p:grpSp>
      <p:sp>
        <p:nvSpPr>
          <p:cNvPr id="334" name="Google Shape;334;p10"/>
          <p:cNvSpPr txBox="1"/>
          <p:nvPr/>
        </p:nvSpPr>
        <p:spPr>
          <a:xfrm>
            <a:off x="5117911" y="5773003"/>
            <a:ext cx="218861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rgbClr val="357DEA"/>
                </a:solidFill>
                <a:latin typeface="Arial"/>
                <a:ea typeface="Arial"/>
                <a:cs typeface="Arial"/>
                <a:sym typeface="Arial"/>
              </a:rPr>
              <a:t>Application Web</a:t>
            </a:r>
            <a:endParaRPr/>
          </a:p>
          <a:p>
            <a:pPr marL="0" marR="0" lvl="0" indent="0" algn="ctr" rtl="0">
              <a:spcBef>
                <a:spcPts val="0"/>
              </a:spcBef>
              <a:spcAft>
                <a:spcPts val="0"/>
              </a:spcAft>
              <a:buNone/>
            </a:pPr>
            <a:r>
              <a:rPr lang="fr-FR" sz="2000" b="1">
                <a:solidFill>
                  <a:srgbClr val="357DEA"/>
                </a:solidFill>
              </a:rPr>
              <a:t>de CRM</a:t>
            </a:r>
            <a:endParaRPr sz="2000" b="1">
              <a:solidFill>
                <a:srgbClr val="357DEA"/>
              </a:solidFill>
              <a:latin typeface="Arial"/>
              <a:ea typeface="Arial"/>
              <a:cs typeface="Arial"/>
              <a:sym typeface="Arial"/>
            </a:endParaRPr>
          </a:p>
        </p:txBody>
      </p:sp>
      <p:grpSp>
        <p:nvGrpSpPr>
          <p:cNvPr id="335" name="Google Shape;335;p10"/>
          <p:cNvGrpSpPr/>
          <p:nvPr/>
        </p:nvGrpSpPr>
        <p:grpSpPr>
          <a:xfrm>
            <a:off x="4276673" y="3470213"/>
            <a:ext cx="1263438" cy="2060501"/>
            <a:chOff x="4262818" y="3470213"/>
            <a:chExt cx="1263438" cy="2060501"/>
          </a:xfrm>
        </p:grpSpPr>
        <p:sp>
          <p:nvSpPr>
            <p:cNvPr id="336" name="Google Shape;336;p10"/>
            <p:cNvSpPr/>
            <p:nvPr/>
          </p:nvSpPr>
          <p:spPr>
            <a:xfrm>
              <a:off x="4907604" y="3918757"/>
              <a:ext cx="618652" cy="1611957"/>
            </a:xfrm>
            <a:prstGeom prst="rect">
              <a:avLst/>
            </a:prstGeom>
            <a:solidFill>
              <a:srgbClr val="F5AB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nvGrpSpPr>
            <p:cNvPr id="337" name="Google Shape;337;p10"/>
            <p:cNvGrpSpPr/>
            <p:nvPr/>
          </p:nvGrpSpPr>
          <p:grpSpPr>
            <a:xfrm>
              <a:off x="4262818" y="3470213"/>
              <a:ext cx="1263437" cy="910647"/>
              <a:chOff x="4381500" y="3060700"/>
              <a:chExt cx="1144726" cy="825084"/>
            </a:xfrm>
          </p:grpSpPr>
          <p:sp>
            <p:nvSpPr>
              <p:cNvPr id="338" name="Google Shape;338;p10"/>
              <p:cNvSpPr/>
              <p:nvPr/>
            </p:nvSpPr>
            <p:spPr>
              <a:xfrm>
                <a:off x="4381500" y="3060700"/>
                <a:ext cx="1144726" cy="622300"/>
              </a:xfrm>
              <a:prstGeom prst="round1Rect">
                <a:avLst>
                  <a:gd name="adj" fmla="val 16667"/>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sp>
            <p:nvSpPr>
              <p:cNvPr id="339" name="Google Shape;339;p10"/>
              <p:cNvSpPr/>
              <p:nvPr/>
            </p:nvSpPr>
            <p:spPr>
              <a:xfrm>
                <a:off x="5326518" y="3477223"/>
                <a:ext cx="199708" cy="408561"/>
              </a:xfrm>
              <a:custGeom>
                <a:avLst/>
                <a:gdLst/>
                <a:ahLst/>
                <a:cxnLst/>
                <a:rect l="l" t="t" r="r" b="b"/>
                <a:pathLst>
                  <a:path w="199708" h="408561" extrusionOk="0">
                    <a:moveTo>
                      <a:pt x="0" y="0"/>
                    </a:moveTo>
                    <a:lnTo>
                      <a:pt x="199708" y="0"/>
                    </a:lnTo>
                    <a:lnTo>
                      <a:pt x="199708" y="408561"/>
                    </a:lnTo>
                    <a:lnTo>
                      <a:pt x="195589" y="367701"/>
                    </a:lnTo>
                    <a:cubicBezTo>
                      <a:pt x="182082" y="301695"/>
                      <a:pt x="136507" y="247369"/>
                      <a:pt x="75852" y="221715"/>
                    </a:cubicBezTo>
                    <a:lnTo>
                      <a:pt x="0" y="206401"/>
                    </a:ln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pic>
          <p:nvPicPr>
            <p:cNvPr id="340" name="Google Shape;340;p10" descr="C:\Users\ASUS\Downloads\organization.png"/>
            <p:cNvPicPr preferRelativeResize="0"/>
            <p:nvPr/>
          </p:nvPicPr>
          <p:blipFill rotWithShape="1">
            <a:blip r:embed="rId3">
              <a:alphaModFix/>
            </a:blip>
            <a:srcRect/>
            <a:stretch/>
          </p:blipFill>
          <p:spPr>
            <a:xfrm>
              <a:off x="4405746" y="3554518"/>
              <a:ext cx="526846" cy="526846"/>
            </a:xfrm>
            <a:prstGeom prst="rect">
              <a:avLst/>
            </a:prstGeom>
            <a:noFill/>
            <a:ln>
              <a:noFill/>
            </a:ln>
          </p:spPr>
        </p:pic>
      </p:grpSp>
      <p:grpSp>
        <p:nvGrpSpPr>
          <p:cNvPr id="341" name="Google Shape;341;p10"/>
          <p:cNvGrpSpPr/>
          <p:nvPr/>
        </p:nvGrpSpPr>
        <p:grpSpPr>
          <a:xfrm>
            <a:off x="4885260" y="2131272"/>
            <a:ext cx="1263437" cy="3399443"/>
            <a:chOff x="4885260" y="2131272"/>
            <a:chExt cx="1263437" cy="3399443"/>
          </a:xfrm>
        </p:grpSpPr>
        <p:sp>
          <p:nvSpPr>
            <p:cNvPr id="342" name="Google Shape;342;p10"/>
            <p:cNvSpPr/>
            <p:nvPr/>
          </p:nvSpPr>
          <p:spPr>
            <a:xfrm>
              <a:off x="5530045" y="2783379"/>
              <a:ext cx="618652" cy="2747336"/>
            </a:xfrm>
            <a:prstGeom prst="rect">
              <a:avLst/>
            </a:prstGeom>
            <a:solidFill>
              <a:srgbClr val="155F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3" name="Google Shape;343;p10"/>
            <p:cNvGrpSpPr/>
            <p:nvPr/>
          </p:nvGrpSpPr>
          <p:grpSpPr>
            <a:xfrm>
              <a:off x="4885260" y="2131272"/>
              <a:ext cx="1263437" cy="910647"/>
              <a:chOff x="4381500" y="3060700"/>
              <a:chExt cx="1144726" cy="825084"/>
            </a:xfrm>
          </p:grpSpPr>
          <p:sp>
            <p:nvSpPr>
              <p:cNvPr id="344" name="Google Shape;344;p10"/>
              <p:cNvSpPr/>
              <p:nvPr/>
            </p:nvSpPr>
            <p:spPr>
              <a:xfrm>
                <a:off x="4381500" y="3060700"/>
                <a:ext cx="1144726" cy="622300"/>
              </a:xfrm>
              <a:prstGeom prst="round1Rect">
                <a:avLst>
                  <a:gd name="adj" fmla="val 16667"/>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0"/>
              <p:cNvSpPr/>
              <p:nvPr/>
            </p:nvSpPr>
            <p:spPr>
              <a:xfrm>
                <a:off x="5326518" y="3477223"/>
                <a:ext cx="199708" cy="408561"/>
              </a:xfrm>
              <a:custGeom>
                <a:avLst/>
                <a:gdLst/>
                <a:ahLst/>
                <a:cxnLst/>
                <a:rect l="l" t="t" r="r" b="b"/>
                <a:pathLst>
                  <a:path w="199708" h="408561" extrusionOk="0">
                    <a:moveTo>
                      <a:pt x="0" y="0"/>
                    </a:moveTo>
                    <a:lnTo>
                      <a:pt x="199708" y="0"/>
                    </a:lnTo>
                    <a:lnTo>
                      <a:pt x="199708" y="408561"/>
                    </a:lnTo>
                    <a:lnTo>
                      <a:pt x="195589" y="367701"/>
                    </a:lnTo>
                    <a:cubicBezTo>
                      <a:pt x="182082" y="301695"/>
                      <a:pt x="136507" y="247369"/>
                      <a:pt x="75852" y="221715"/>
                    </a:cubicBezTo>
                    <a:lnTo>
                      <a:pt x="0" y="206401"/>
                    </a:lnTo>
                    <a:close/>
                  </a:path>
                </a:pathLst>
              </a:cu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46" name="Google Shape;346;p10" descr="C:\Users\ASUS\Downloads\risk.png"/>
            <p:cNvPicPr preferRelativeResize="0"/>
            <p:nvPr/>
          </p:nvPicPr>
          <p:blipFill rotWithShape="1">
            <a:blip r:embed="rId4">
              <a:alphaModFix/>
            </a:blip>
            <a:srcRect/>
            <a:stretch/>
          </p:blipFill>
          <p:spPr>
            <a:xfrm>
              <a:off x="5001491" y="2212694"/>
              <a:ext cx="497109" cy="497109"/>
            </a:xfrm>
            <a:prstGeom prst="rect">
              <a:avLst/>
            </a:prstGeom>
            <a:noFill/>
            <a:ln>
              <a:noFill/>
            </a:ln>
          </p:spPr>
        </p:pic>
      </p:grpSp>
      <p:grpSp>
        <p:nvGrpSpPr>
          <p:cNvPr id="347" name="Google Shape;347;p10"/>
          <p:cNvGrpSpPr/>
          <p:nvPr/>
        </p:nvGrpSpPr>
        <p:grpSpPr>
          <a:xfrm>
            <a:off x="6152486" y="2673461"/>
            <a:ext cx="1263437" cy="2857252"/>
            <a:chOff x="6152486" y="2673461"/>
            <a:chExt cx="1263437" cy="2857252"/>
          </a:xfrm>
        </p:grpSpPr>
        <p:sp>
          <p:nvSpPr>
            <p:cNvPr id="348" name="Google Shape;348;p10"/>
            <p:cNvSpPr/>
            <p:nvPr/>
          </p:nvSpPr>
          <p:spPr>
            <a:xfrm>
              <a:off x="6152486" y="3330042"/>
              <a:ext cx="618652" cy="2200671"/>
            </a:xfrm>
            <a:prstGeom prst="rect">
              <a:avLst/>
            </a:prstGeom>
            <a:solidFill>
              <a:srgbClr val="F5AB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9" name="Google Shape;349;p10"/>
            <p:cNvGrpSpPr/>
            <p:nvPr/>
          </p:nvGrpSpPr>
          <p:grpSpPr>
            <a:xfrm flipH="1">
              <a:off x="6152486" y="2673461"/>
              <a:ext cx="1263437" cy="910647"/>
              <a:chOff x="4381500" y="3060700"/>
              <a:chExt cx="1144726" cy="825084"/>
            </a:xfrm>
          </p:grpSpPr>
          <p:sp>
            <p:nvSpPr>
              <p:cNvPr id="350" name="Google Shape;350;p10"/>
              <p:cNvSpPr/>
              <p:nvPr/>
            </p:nvSpPr>
            <p:spPr>
              <a:xfrm>
                <a:off x="4381500" y="3060700"/>
                <a:ext cx="1144726" cy="622300"/>
              </a:xfrm>
              <a:prstGeom prst="round1Rect">
                <a:avLst>
                  <a:gd name="adj" fmla="val 16667"/>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0"/>
              <p:cNvSpPr/>
              <p:nvPr/>
            </p:nvSpPr>
            <p:spPr>
              <a:xfrm>
                <a:off x="5326518" y="3477223"/>
                <a:ext cx="199708" cy="408561"/>
              </a:xfrm>
              <a:custGeom>
                <a:avLst/>
                <a:gdLst/>
                <a:ahLst/>
                <a:cxnLst/>
                <a:rect l="l" t="t" r="r" b="b"/>
                <a:pathLst>
                  <a:path w="199708" h="408561" extrusionOk="0">
                    <a:moveTo>
                      <a:pt x="0" y="0"/>
                    </a:moveTo>
                    <a:lnTo>
                      <a:pt x="199708" y="0"/>
                    </a:lnTo>
                    <a:lnTo>
                      <a:pt x="199708" y="408561"/>
                    </a:lnTo>
                    <a:lnTo>
                      <a:pt x="195589" y="367701"/>
                    </a:lnTo>
                    <a:cubicBezTo>
                      <a:pt x="182082" y="301695"/>
                      <a:pt x="136507" y="247369"/>
                      <a:pt x="75852" y="221715"/>
                    </a:cubicBezTo>
                    <a:lnTo>
                      <a:pt x="0" y="206401"/>
                    </a:ln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52" name="Google Shape;352;p10" descr="C:\Users\ASUS\Downloads\shield (3).png"/>
            <p:cNvPicPr preferRelativeResize="0"/>
            <p:nvPr/>
          </p:nvPicPr>
          <p:blipFill rotWithShape="1">
            <a:blip r:embed="rId5">
              <a:alphaModFix/>
            </a:blip>
            <a:srcRect/>
            <a:stretch/>
          </p:blipFill>
          <p:spPr>
            <a:xfrm>
              <a:off x="6858000" y="2771221"/>
              <a:ext cx="436067" cy="436067"/>
            </a:xfrm>
            <a:prstGeom prst="rect">
              <a:avLst/>
            </a:prstGeom>
            <a:noFill/>
            <a:ln>
              <a:noFill/>
            </a:ln>
          </p:spPr>
        </p:pic>
      </p:grpSp>
      <p:grpSp>
        <p:nvGrpSpPr>
          <p:cNvPr id="353" name="Google Shape;353;p10"/>
          <p:cNvGrpSpPr/>
          <p:nvPr/>
        </p:nvGrpSpPr>
        <p:grpSpPr>
          <a:xfrm>
            <a:off x="6774927" y="3890178"/>
            <a:ext cx="1263437" cy="1640535"/>
            <a:chOff x="6774927" y="3890178"/>
            <a:chExt cx="1263437" cy="1640535"/>
          </a:xfrm>
        </p:grpSpPr>
        <p:sp>
          <p:nvSpPr>
            <p:cNvPr id="354" name="Google Shape;354;p10"/>
            <p:cNvSpPr/>
            <p:nvPr/>
          </p:nvSpPr>
          <p:spPr>
            <a:xfrm>
              <a:off x="6774927" y="4227131"/>
              <a:ext cx="618652" cy="1303582"/>
            </a:xfrm>
            <a:prstGeom prst="rect">
              <a:avLst/>
            </a:prstGeom>
            <a:solidFill>
              <a:srgbClr val="155FC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10"/>
            <p:cNvGrpSpPr/>
            <p:nvPr/>
          </p:nvGrpSpPr>
          <p:grpSpPr>
            <a:xfrm flipH="1">
              <a:off x="6774927" y="3890178"/>
              <a:ext cx="1263437" cy="910647"/>
              <a:chOff x="4381500" y="3060700"/>
              <a:chExt cx="1144726" cy="825084"/>
            </a:xfrm>
          </p:grpSpPr>
          <p:sp>
            <p:nvSpPr>
              <p:cNvPr id="356" name="Google Shape;356;p10"/>
              <p:cNvSpPr/>
              <p:nvPr/>
            </p:nvSpPr>
            <p:spPr>
              <a:xfrm>
                <a:off x="4381500" y="3060700"/>
                <a:ext cx="1144726" cy="622300"/>
              </a:xfrm>
              <a:prstGeom prst="round1Rect">
                <a:avLst>
                  <a:gd name="adj" fmla="val 16667"/>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10"/>
              <p:cNvSpPr/>
              <p:nvPr/>
            </p:nvSpPr>
            <p:spPr>
              <a:xfrm>
                <a:off x="5326518" y="3477223"/>
                <a:ext cx="199708" cy="408561"/>
              </a:xfrm>
              <a:custGeom>
                <a:avLst/>
                <a:gdLst/>
                <a:ahLst/>
                <a:cxnLst/>
                <a:rect l="l" t="t" r="r" b="b"/>
                <a:pathLst>
                  <a:path w="199708" h="408561" extrusionOk="0">
                    <a:moveTo>
                      <a:pt x="0" y="0"/>
                    </a:moveTo>
                    <a:lnTo>
                      <a:pt x="199708" y="0"/>
                    </a:lnTo>
                    <a:lnTo>
                      <a:pt x="199708" y="408561"/>
                    </a:lnTo>
                    <a:lnTo>
                      <a:pt x="195589" y="367701"/>
                    </a:lnTo>
                    <a:cubicBezTo>
                      <a:pt x="182082" y="301695"/>
                      <a:pt x="136507" y="247369"/>
                      <a:pt x="75852" y="221715"/>
                    </a:cubicBezTo>
                    <a:lnTo>
                      <a:pt x="0" y="206401"/>
                    </a:lnTo>
                    <a:close/>
                  </a:path>
                </a:pathLst>
              </a:cu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58" name="Google Shape;358;p10" descr="C:\Users\ASUS\Downloads\process.png"/>
            <p:cNvPicPr preferRelativeResize="0"/>
            <p:nvPr/>
          </p:nvPicPr>
          <p:blipFill rotWithShape="1">
            <a:blip r:embed="rId6">
              <a:alphaModFix/>
            </a:blip>
            <a:srcRect/>
            <a:stretch/>
          </p:blipFill>
          <p:spPr>
            <a:xfrm>
              <a:off x="7439892" y="3967259"/>
              <a:ext cx="489045" cy="489045"/>
            </a:xfrm>
            <a:prstGeom prst="rect">
              <a:avLst/>
            </a:prstGeom>
            <a:noFill/>
            <a:ln>
              <a:noFill/>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2"/>
                                        </p:tgtEl>
                                        <p:attrNameLst>
                                          <p:attrName>style.visibility</p:attrName>
                                        </p:attrNameLst>
                                      </p:cBhvr>
                                      <p:to>
                                        <p:strVal val="visible"/>
                                      </p:to>
                                    </p:set>
                                    <p:animEffect transition="in" filter="fade">
                                      <p:cBhvr>
                                        <p:cTn id="11" dur="1000"/>
                                        <p:tgtEl>
                                          <p:spTgt spid="322"/>
                                        </p:tgtEl>
                                      </p:cBhvr>
                                    </p:animEffect>
                                  </p:childTnLst>
                                </p:cTn>
                              </p:par>
                              <p:par>
                                <p:cTn id="12" presetID="10" presetClass="entr" presetSubtype="0" fill="hold" nodeType="withEffect">
                                  <p:stCondLst>
                                    <p:cond delay="0"/>
                                  </p:stCondLst>
                                  <p:childTnLst>
                                    <p:set>
                                      <p:cBhvr>
                                        <p:cTn id="13" dur="1" fill="hold">
                                          <p:stCondLst>
                                            <p:cond delay="0"/>
                                          </p:stCondLst>
                                        </p:cTn>
                                        <p:tgtEl>
                                          <p:spTgt spid="319"/>
                                        </p:tgtEl>
                                        <p:attrNameLst>
                                          <p:attrName>style.visibility</p:attrName>
                                        </p:attrNameLst>
                                      </p:cBhvr>
                                      <p:to>
                                        <p:strVal val="visible"/>
                                      </p:to>
                                    </p:set>
                                    <p:animEffect transition="in" filter="fade">
                                      <p:cBhvr>
                                        <p:cTn id="14" dur="1000"/>
                                        <p:tgtEl>
                                          <p:spTgt spid="319"/>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341"/>
                                        </p:tgtEl>
                                        <p:attrNameLst>
                                          <p:attrName>style.visibility</p:attrName>
                                        </p:attrNameLst>
                                      </p:cBhvr>
                                      <p:to>
                                        <p:strVal val="visible"/>
                                      </p:to>
                                    </p:set>
                                    <p:animEffect transition="in" filter="fade">
                                      <p:cBhvr>
                                        <p:cTn id="18" dur="1000"/>
                                        <p:tgtEl>
                                          <p:spTgt spid="341"/>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328"/>
                                        </p:tgtEl>
                                        <p:attrNameLst>
                                          <p:attrName>style.visibility</p:attrName>
                                        </p:attrNameLst>
                                      </p:cBhvr>
                                      <p:to>
                                        <p:strVal val="visible"/>
                                      </p:to>
                                    </p:set>
                                    <p:animEffect transition="in" filter="fade">
                                      <p:cBhvr>
                                        <p:cTn id="22" dur="1000"/>
                                        <p:tgtEl>
                                          <p:spTgt spid="328"/>
                                        </p:tgtEl>
                                      </p:cBhvr>
                                    </p:animEffect>
                                  </p:childTnLst>
                                </p:cTn>
                              </p:par>
                              <p:par>
                                <p:cTn id="23" presetID="10" presetClass="entr" presetSubtype="0" fill="hold" nodeType="withEffect">
                                  <p:stCondLst>
                                    <p:cond delay="0"/>
                                  </p:stCondLst>
                                  <p:childTnLst>
                                    <p:set>
                                      <p:cBhvr>
                                        <p:cTn id="24" dur="1" fill="hold">
                                          <p:stCondLst>
                                            <p:cond delay="0"/>
                                          </p:stCondLst>
                                        </p:cTn>
                                        <p:tgtEl>
                                          <p:spTgt spid="317"/>
                                        </p:tgtEl>
                                        <p:attrNameLst>
                                          <p:attrName>style.visibility</p:attrName>
                                        </p:attrNameLst>
                                      </p:cBhvr>
                                      <p:to>
                                        <p:strVal val="visible"/>
                                      </p:to>
                                    </p:set>
                                    <p:animEffect transition="in" filter="fade">
                                      <p:cBhvr>
                                        <p:cTn id="25" dur="1000"/>
                                        <p:tgtEl>
                                          <p:spTgt spid="317"/>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347"/>
                                        </p:tgtEl>
                                        <p:attrNameLst>
                                          <p:attrName>style.visibility</p:attrName>
                                        </p:attrNameLst>
                                      </p:cBhvr>
                                      <p:to>
                                        <p:strVal val="visible"/>
                                      </p:to>
                                    </p:set>
                                    <p:animEffect transition="in" filter="fade">
                                      <p:cBhvr>
                                        <p:cTn id="29" dur="1000"/>
                                        <p:tgtEl>
                                          <p:spTgt spid="347"/>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331"/>
                                        </p:tgtEl>
                                        <p:attrNameLst>
                                          <p:attrName>style.visibility</p:attrName>
                                        </p:attrNameLst>
                                      </p:cBhvr>
                                      <p:to>
                                        <p:strVal val="visible"/>
                                      </p:to>
                                    </p:set>
                                    <p:animEffect transition="in" filter="fade">
                                      <p:cBhvr>
                                        <p:cTn id="33" dur="1000"/>
                                        <p:tgtEl>
                                          <p:spTgt spid="331"/>
                                        </p:tgtEl>
                                      </p:cBhvr>
                                    </p:animEffect>
                                  </p:childTnLst>
                                </p:cTn>
                              </p:par>
                              <p:par>
                                <p:cTn id="34" presetID="10" presetClass="entr" presetSubtype="0" fill="hold" nodeType="withEffect">
                                  <p:stCondLst>
                                    <p:cond delay="0"/>
                                  </p:stCondLst>
                                  <p:childTnLst>
                                    <p:set>
                                      <p:cBhvr>
                                        <p:cTn id="35" dur="1" fill="hold">
                                          <p:stCondLst>
                                            <p:cond delay="0"/>
                                          </p:stCondLst>
                                        </p:cTn>
                                        <p:tgtEl>
                                          <p:spTgt spid="316"/>
                                        </p:tgtEl>
                                        <p:attrNameLst>
                                          <p:attrName>style.visibility</p:attrName>
                                        </p:attrNameLst>
                                      </p:cBhvr>
                                      <p:to>
                                        <p:strVal val="visible"/>
                                      </p:to>
                                    </p:set>
                                    <p:animEffect transition="in" filter="fade">
                                      <p:cBhvr>
                                        <p:cTn id="36" dur="1000"/>
                                        <p:tgtEl>
                                          <p:spTgt spid="316"/>
                                        </p:tgtEl>
                                      </p:cBhvr>
                                    </p:animEffec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353"/>
                                        </p:tgtEl>
                                        <p:attrNameLst>
                                          <p:attrName>style.visibility</p:attrName>
                                        </p:attrNameLst>
                                      </p:cBhvr>
                                      <p:to>
                                        <p:strVal val="visible"/>
                                      </p:to>
                                    </p:set>
                                    <p:animEffect transition="in" filter="fade">
                                      <p:cBhvr>
                                        <p:cTn id="40" dur="1000"/>
                                        <p:tgtEl>
                                          <p:spTgt spid="353"/>
                                        </p:tgtEl>
                                      </p:cBhvr>
                                    </p:animEffect>
                                  </p:childTnLst>
                                </p:cTn>
                              </p:par>
                            </p:childTnLst>
                          </p:cTn>
                        </p:par>
                        <p:par>
                          <p:cTn id="41" fill="hold">
                            <p:stCondLst>
                              <p:cond delay="7000"/>
                            </p:stCondLst>
                            <p:childTnLst>
                              <p:par>
                                <p:cTn id="42" presetID="10" presetClass="entr" presetSubtype="0" fill="hold" nodeType="afterEffect">
                                  <p:stCondLst>
                                    <p:cond delay="0"/>
                                  </p:stCondLst>
                                  <p:childTnLst>
                                    <p:set>
                                      <p:cBhvr>
                                        <p:cTn id="43" dur="1" fill="hold">
                                          <p:stCondLst>
                                            <p:cond delay="0"/>
                                          </p:stCondLst>
                                        </p:cTn>
                                        <p:tgtEl>
                                          <p:spTgt spid="325"/>
                                        </p:tgtEl>
                                        <p:attrNameLst>
                                          <p:attrName>style.visibility</p:attrName>
                                        </p:attrNameLst>
                                      </p:cBhvr>
                                      <p:to>
                                        <p:strVal val="visible"/>
                                      </p:to>
                                    </p:set>
                                    <p:animEffect transition="in" filter="fade">
                                      <p:cBhvr>
                                        <p:cTn id="44" dur="1000"/>
                                        <p:tgtEl>
                                          <p:spTgt spid="325"/>
                                        </p:tgtEl>
                                      </p:cBhvr>
                                    </p:animEffect>
                                  </p:childTnLst>
                                </p:cTn>
                              </p:par>
                              <p:par>
                                <p:cTn id="45" presetID="10" presetClass="entr" presetSubtype="0" fill="hold" nodeType="withEffect">
                                  <p:stCondLst>
                                    <p:cond delay="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1"/>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1"/>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1"/>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1"/>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11"/>
          <p:cNvSpPr txBox="1"/>
          <p:nvPr/>
        </p:nvSpPr>
        <p:spPr>
          <a:xfrm>
            <a:off x="2423886" y="2967335"/>
            <a:ext cx="7344228" cy="203132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4400" b="1">
                <a:solidFill>
                  <a:schemeClr val="accent1"/>
                </a:solidFill>
                <a:latin typeface="Arial"/>
                <a:ea typeface="Arial"/>
                <a:cs typeface="Arial"/>
                <a:sym typeface="Arial"/>
              </a:rPr>
              <a:t>Choix Technique</a:t>
            </a:r>
            <a:endParaRPr/>
          </a:p>
          <a:p>
            <a:pPr marL="0" marR="0" lvl="0" indent="0" algn="ctr" rtl="0">
              <a:spcBef>
                <a:spcPts val="0"/>
              </a:spcBef>
              <a:spcAft>
                <a:spcPts val="0"/>
              </a:spcAft>
              <a:buNone/>
            </a:pPr>
            <a:r>
              <a:rPr lang="fr-FR" sz="4400" b="1">
                <a:solidFill>
                  <a:schemeClr val="accent1"/>
                </a:solidFill>
                <a:latin typeface="Arial"/>
                <a:ea typeface="Arial"/>
                <a:cs typeface="Arial"/>
                <a:sym typeface="Arial"/>
              </a:rPr>
              <a:t>Et</a:t>
            </a:r>
            <a:endParaRPr/>
          </a:p>
          <a:p>
            <a:pPr marL="0" marR="0" lvl="0" indent="0" algn="ctr" rtl="0">
              <a:spcBef>
                <a:spcPts val="0"/>
              </a:spcBef>
              <a:spcAft>
                <a:spcPts val="0"/>
              </a:spcAft>
              <a:buNone/>
            </a:pPr>
            <a:r>
              <a:rPr lang="fr-FR" sz="4400" b="1">
                <a:solidFill>
                  <a:schemeClr val="accent1"/>
                </a:solidFill>
                <a:latin typeface="Arial"/>
                <a:ea typeface="Arial"/>
                <a:cs typeface="Arial"/>
                <a:sym typeface="Arial"/>
              </a:rPr>
              <a:t>Méthodologie de travail </a:t>
            </a:r>
            <a:endParaRPr sz="4400" b="1">
              <a:solidFill>
                <a:schemeClr val="accent1"/>
              </a:solidFill>
              <a:latin typeface="Arial"/>
              <a:ea typeface="Arial"/>
              <a:cs typeface="Arial"/>
              <a:sym typeface="Arial"/>
            </a:endParaRPr>
          </a:p>
        </p:txBody>
      </p:sp>
      <p:sp>
        <p:nvSpPr>
          <p:cNvPr id="369" name="Google Shape;369;p11"/>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370" name="Google Shape;370;p11"/>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11"/>
          <p:cNvSpPr txBox="1"/>
          <p:nvPr/>
        </p:nvSpPr>
        <p:spPr>
          <a:xfrm>
            <a:off x="5707368" y="1878570"/>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800" b="1">
                <a:solidFill>
                  <a:schemeClr val="lt1"/>
                </a:solidFill>
                <a:latin typeface="Arial"/>
                <a:ea typeface="Arial"/>
                <a:cs typeface="Arial"/>
                <a:sym typeface="Arial"/>
              </a:rPr>
              <a:t>03</a:t>
            </a:r>
            <a:endParaRPr sz="4800" b="1">
              <a:solidFill>
                <a:schemeClr val="lt1"/>
              </a:solidFill>
              <a:latin typeface="Arial"/>
              <a:ea typeface="Arial"/>
              <a:cs typeface="Arial"/>
              <a:sym typeface="Aria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2"/>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Choix Technique | Langages</a:t>
            </a:r>
            <a:endParaRPr>
              <a:latin typeface="Arial"/>
              <a:ea typeface="Arial"/>
              <a:cs typeface="Arial"/>
              <a:sym typeface="Arial"/>
            </a:endParaRPr>
          </a:p>
        </p:txBody>
      </p:sp>
      <p:sp>
        <p:nvSpPr>
          <p:cNvPr id="377" name="Google Shape;377;p12"/>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Arial"/>
                <a:ea typeface="Arial"/>
                <a:cs typeface="Arial"/>
                <a:sym typeface="Arial"/>
              </a:rPr>
              <a:pPr marL="0" lvl="0" indent="0" algn="r" rtl="0">
                <a:spcBef>
                  <a:spcPts val="0"/>
                </a:spcBef>
                <a:spcAft>
                  <a:spcPts val="0"/>
                </a:spcAft>
                <a:buNone/>
              </a:pPr>
              <a:t>12</a:t>
            </a:fld>
            <a:endParaRPr>
              <a:latin typeface="Arial"/>
              <a:ea typeface="Arial"/>
              <a:cs typeface="Arial"/>
              <a:sym typeface="Arial"/>
            </a:endParaRPr>
          </a:p>
        </p:txBody>
      </p:sp>
      <p:sp>
        <p:nvSpPr>
          <p:cNvPr id="378" name="Google Shape;378;p12"/>
          <p:cNvSpPr/>
          <p:nvPr/>
        </p:nvSpPr>
        <p:spPr>
          <a:xfrm>
            <a:off x="6917751" y="3924531"/>
            <a:ext cx="1658849" cy="1658849"/>
          </a:xfrm>
          <a:prstGeom prst="ellipse">
            <a:avLst/>
          </a:prstGeom>
          <a:noFill/>
          <a:ln w="9525" cap="flat" cmpd="sng">
            <a:solidFill>
              <a:srgbClr val="99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12"/>
          <p:cNvSpPr/>
          <p:nvPr/>
        </p:nvSpPr>
        <p:spPr>
          <a:xfrm>
            <a:off x="6917751" y="1389781"/>
            <a:ext cx="1658849" cy="1658849"/>
          </a:xfrm>
          <a:prstGeom prst="ellipse">
            <a:avLst/>
          </a:prstGeom>
          <a:noFill/>
          <a:ln w="9525"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 name="Google Shape;380;p12"/>
          <p:cNvSpPr/>
          <p:nvPr/>
        </p:nvSpPr>
        <p:spPr>
          <a:xfrm>
            <a:off x="3545415" y="3924531"/>
            <a:ext cx="1658849" cy="1658849"/>
          </a:xfrm>
          <a:prstGeom prst="ellipse">
            <a:avLst/>
          </a:prstGeom>
          <a:noFill/>
          <a:ln w="9525" cap="flat" cmpd="sng">
            <a:solidFill>
              <a:srgbClr val="0911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12"/>
          <p:cNvSpPr/>
          <p:nvPr/>
        </p:nvSpPr>
        <p:spPr>
          <a:xfrm>
            <a:off x="3545415" y="1389781"/>
            <a:ext cx="1658849" cy="1658849"/>
          </a:xfrm>
          <a:prstGeom prst="ellipse">
            <a:avLst/>
          </a:prstGeom>
          <a:noFill/>
          <a:ln w="9525" cap="flat" cmpd="sng">
            <a:solidFill>
              <a:srgbClr val="155FC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2" name="Google Shape;382;p12"/>
          <p:cNvSpPr/>
          <p:nvPr/>
        </p:nvSpPr>
        <p:spPr>
          <a:xfrm>
            <a:off x="4566314" y="1992792"/>
            <a:ext cx="2987579" cy="2987578"/>
          </a:xfrm>
          <a:prstGeom prst="roundRect">
            <a:avLst>
              <a:gd name="adj" fmla="val 128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3" name="Google Shape;383;p12"/>
          <p:cNvSpPr/>
          <p:nvPr/>
        </p:nvSpPr>
        <p:spPr>
          <a:xfrm>
            <a:off x="3736889" y="3924532"/>
            <a:ext cx="1658849" cy="1658849"/>
          </a:xfrm>
          <a:prstGeom prst="ellipse">
            <a:avLst/>
          </a:prstGeom>
          <a:solidFill>
            <a:srgbClr val="0F1D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4" name="Google Shape;384;p12"/>
          <p:cNvSpPr/>
          <p:nvPr/>
        </p:nvSpPr>
        <p:spPr>
          <a:xfrm>
            <a:off x="6724468" y="3924532"/>
            <a:ext cx="1658849" cy="1658849"/>
          </a:xfrm>
          <a:prstGeom prst="ellipse">
            <a:avLst/>
          </a:prstGeom>
          <a:solidFill>
            <a:srgbClr val="20A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5" name="Google Shape;385;p12"/>
          <p:cNvSpPr/>
          <p:nvPr/>
        </p:nvSpPr>
        <p:spPr>
          <a:xfrm>
            <a:off x="4566312" y="1992792"/>
            <a:ext cx="829426" cy="1055839"/>
          </a:xfrm>
          <a:custGeom>
            <a:avLst/>
            <a:gdLst/>
            <a:ahLst/>
            <a:cxnLst/>
            <a:rect l="l" t="t" r="r" b="b"/>
            <a:pathLst>
              <a:path w="957264" h="1218574" extrusionOk="0">
                <a:moveTo>
                  <a:pt x="441350" y="0"/>
                </a:moveTo>
                <a:lnTo>
                  <a:pt x="920231" y="0"/>
                </a:lnTo>
                <a:lnTo>
                  <a:pt x="937816" y="68389"/>
                </a:lnTo>
                <a:cubicBezTo>
                  <a:pt x="950568" y="130705"/>
                  <a:pt x="957264" y="195226"/>
                  <a:pt x="957264" y="261311"/>
                </a:cubicBezTo>
                <a:cubicBezTo>
                  <a:pt x="957264" y="789993"/>
                  <a:pt x="528683" y="1218574"/>
                  <a:pt x="1" y="1218574"/>
                </a:cubicBezTo>
                <a:lnTo>
                  <a:pt x="0" y="1218574"/>
                </a:lnTo>
                <a:lnTo>
                  <a:pt x="0" y="441350"/>
                </a:lnTo>
                <a:cubicBezTo>
                  <a:pt x="0" y="197599"/>
                  <a:pt x="197599" y="0"/>
                  <a:pt x="441350" y="0"/>
                </a:cubicBezTo>
                <a:close/>
              </a:path>
            </a:pathLst>
          </a:custGeom>
          <a:solidFill>
            <a:srgbClr val="FEB6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6" name="Google Shape;386;p12"/>
          <p:cNvSpPr/>
          <p:nvPr/>
        </p:nvSpPr>
        <p:spPr>
          <a:xfrm flipH="1">
            <a:off x="6724466" y="1992792"/>
            <a:ext cx="829426" cy="1055839"/>
          </a:xfrm>
          <a:custGeom>
            <a:avLst/>
            <a:gdLst/>
            <a:ahLst/>
            <a:cxnLst/>
            <a:rect l="l" t="t" r="r" b="b"/>
            <a:pathLst>
              <a:path w="957264" h="1218574" extrusionOk="0">
                <a:moveTo>
                  <a:pt x="441350" y="0"/>
                </a:moveTo>
                <a:lnTo>
                  <a:pt x="920231" y="0"/>
                </a:lnTo>
                <a:lnTo>
                  <a:pt x="937816" y="68389"/>
                </a:lnTo>
                <a:cubicBezTo>
                  <a:pt x="950568" y="130705"/>
                  <a:pt x="957264" y="195226"/>
                  <a:pt x="957264" y="261311"/>
                </a:cubicBezTo>
                <a:cubicBezTo>
                  <a:pt x="957264" y="789993"/>
                  <a:pt x="528683" y="1218574"/>
                  <a:pt x="1" y="1218574"/>
                </a:cubicBezTo>
                <a:lnTo>
                  <a:pt x="0" y="1218574"/>
                </a:lnTo>
                <a:lnTo>
                  <a:pt x="0" y="441350"/>
                </a:lnTo>
                <a:cubicBezTo>
                  <a:pt x="0" y="197599"/>
                  <a:pt x="197599" y="0"/>
                  <a:pt x="441350" y="0"/>
                </a:cubicBezTo>
                <a:close/>
              </a:path>
            </a:pathLst>
          </a:custGeom>
          <a:solidFill>
            <a:srgbClr val="1931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7" name="Google Shape;387;p12"/>
          <p:cNvSpPr txBox="1"/>
          <p:nvPr/>
        </p:nvSpPr>
        <p:spPr>
          <a:xfrm>
            <a:off x="6932808" y="4419671"/>
            <a:ext cx="1222757"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3600" b="1">
              <a:solidFill>
                <a:schemeClr val="lt1"/>
              </a:solidFill>
              <a:latin typeface="Arial"/>
              <a:ea typeface="Arial"/>
              <a:cs typeface="Arial"/>
              <a:sym typeface="Arial"/>
            </a:endParaRPr>
          </a:p>
        </p:txBody>
      </p:sp>
      <p:sp>
        <p:nvSpPr>
          <p:cNvPr id="388" name="Google Shape;388;p12"/>
          <p:cNvSpPr txBox="1"/>
          <p:nvPr/>
        </p:nvSpPr>
        <p:spPr>
          <a:xfrm>
            <a:off x="5028319" y="3149547"/>
            <a:ext cx="2140121" cy="55399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3600" b="1">
                <a:solidFill>
                  <a:schemeClr val="lt1"/>
                </a:solidFill>
                <a:latin typeface="Arial"/>
                <a:ea typeface="Arial"/>
                <a:cs typeface="Arial"/>
                <a:sym typeface="Arial"/>
              </a:rPr>
              <a:t>Langages</a:t>
            </a:r>
            <a:endParaRPr sz="3600" b="1">
              <a:solidFill>
                <a:schemeClr val="lt1"/>
              </a:solidFill>
              <a:latin typeface="Arial"/>
              <a:ea typeface="Arial"/>
              <a:cs typeface="Arial"/>
              <a:sym typeface="Arial"/>
            </a:endParaRPr>
          </a:p>
        </p:txBody>
      </p:sp>
      <p:sp>
        <p:nvSpPr>
          <p:cNvPr id="389" name="Google Shape;389;p12"/>
          <p:cNvSpPr/>
          <p:nvPr/>
        </p:nvSpPr>
        <p:spPr>
          <a:xfrm>
            <a:off x="3750744" y="1389781"/>
            <a:ext cx="1658849" cy="1658849"/>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0" name="Google Shape;390;p12"/>
          <p:cNvSpPr/>
          <p:nvPr/>
        </p:nvSpPr>
        <p:spPr>
          <a:xfrm>
            <a:off x="6724468" y="1389781"/>
            <a:ext cx="1658849" cy="1658849"/>
          </a:xfrm>
          <a:prstGeom prst="ellipse">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91" name="Google Shape;391;p12"/>
          <p:cNvGrpSpPr/>
          <p:nvPr/>
        </p:nvGrpSpPr>
        <p:grpSpPr>
          <a:xfrm rot="10800000" flipH="1">
            <a:off x="291907" y="1446665"/>
            <a:ext cx="3256511" cy="873457"/>
            <a:chOff x="537566" y="4660841"/>
            <a:chExt cx="3253920" cy="454438"/>
          </a:xfrm>
        </p:grpSpPr>
        <p:cxnSp>
          <p:nvCxnSpPr>
            <p:cNvPr id="392" name="Google Shape;392;p12"/>
            <p:cNvCxnSpPr/>
            <p:nvPr/>
          </p:nvCxnSpPr>
          <p:spPr>
            <a:xfrm rot="5400000">
              <a:off x="3451878" y="4772495"/>
              <a:ext cx="451262" cy="227955"/>
            </a:xfrm>
            <a:prstGeom prst="straightConnector1">
              <a:avLst/>
            </a:prstGeom>
            <a:noFill/>
            <a:ln w="9525" cap="flat" cmpd="sng">
              <a:solidFill>
                <a:srgbClr val="155FCD"/>
              </a:solidFill>
              <a:prstDash val="solid"/>
              <a:miter lim="800000"/>
              <a:headEnd type="none" w="sm" len="sm"/>
              <a:tailEnd type="none" w="sm" len="sm"/>
            </a:ln>
          </p:spPr>
        </p:cxnSp>
        <p:cxnSp>
          <p:nvCxnSpPr>
            <p:cNvPr id="393" name="Google Shape;393;p12"/>
            <p:cNvCxnSpPr/>
            <p:nvPr/>
          </p:nvCxnSpPr>
          <p:spPr>
            <a:xfrm>
              <a:off x="537566" y="5115279"/>
              <a:ext cx="3025964" cy="0"/>
            </a:xfrm>
            <a:prstGeom prst="straightConnector1">
              <a:avLst/>
            </a:prstGeom>
            <a:noFill/>
            <a:ln w="9525" cap="flat" cmpd="sng">
              <a:solidFill>
                <a:srgbClr val="155FCD"/>
              </a:solidFill>
              <a:prstDash val="solid"/>
              <a:miter lim="800000"/>
              <a:headEnd type="none" w="sm" len="sm"/>
              <a:tailEnd type="none" w="sm" len="sm"/>
            </a:ln>
          </p:spPr>
        </p:cxnSp>
      </p:grpSp>
      <p:grpSp>
        <p:nvGrpSpPr>
          <p:cNvPr id="394" name="Google Shape;394;p12"/>
          <p:cNvGrpSpPr/>
          <p:nvPr/>
        </p:nvGrpSpPr>
        <p:grpSpPr>
          <a:xfrm>
            <a:off x="280535" y="4724400"/>
            <a:ext cx="3256511" cy="1089546"/>
            <a:chOff x="537566" y="4660841"/>
            <a:chExt cx="3253920" cy="454438"/>
          </a:xfrm>
        </p:grpSpPr>
        <p:cxnSp>
          <p:nvCxnSpPr>
            <p:cNvPr id="395" name="Google Shape;395;p12"/>
            <p:cNvCxnSpPr/>
            <p:nvPr/>
          </p:nvCxnSpPr>
          <p:spPr>
            <a:xfrm rot="5400000">
              <a:off x="3451878" y="4772495"/>
              <a:ext cx="451262" cy="227955"/>
            </a:xfrm>
            <a:prstGeom prst="straightConnector1">
              <a:avLst/>
            </a:prstGeom>
            <a:noFill/>
            <a:ln w="9525" cap="flat" cmpd="sng">
              <a:solidFill>
                <a:srgbClr val="352F70"/>
              </a:solidFill>
              <a:prstDash val="solid"/>
              <a:miter lim="800000"/>
              <a:headEnd type="none" w="sm" len="sm"/>
              <a:tailEnd type="none" w="sm" len="sm"/>
            </a:ln>
          </p:spPr>
        </p:cxnSp>
        <p:cxnSp>
          <p:nvCxnSpPr>
            <p:cNvPr id="396" name="Google Shape;396;p12"/>
            <p:cNvCxnSpPr/>
            <p:nvPr/>
          </p:nvCxnSpPr>
          <p:spPr>
            <a:xfrm>
              <a:off x="537566" y="5115279"/>
              <a:ext cx="3025964" cy="0"/>
            </a:xfrm>
            <a:prstGeom prst="straightConnector1">
              <a:avLst/>
            </a:prstGeom>
            <a:noFill/>
            <a:ln w="9525" cap="flat" cmpd="sng">
              <a:solidFill>
                <a:srgbClr val="352F70"/>
              </a:solidFill>
              <a:prstDash val="solid"/>
              <a:miter lim="800000"/>
              <a:headEnd type="none" w="sm" len="sm"/>
              <a:tailEnd type="none" w="sm" len="sm"/>
            </a:ln>
          </p:spPr>
        </p:cxnSp>
      </p:grpSp>
      <p:grpSp>
        <p:nvGrpSpPr>
          <p:cNvPr id="397" name="Google Shape;397;p12"/>
          <p:cNvGrpSpPr/>
          <p:nvPr/>
        </p:nvGrpSpPr>
        <p:grpSpPr>
          <a:xfrm rot="10800000">
            <a:off x="8586716" y="1216928"/>
            <a:ext cx="3218596" cy="873457"/>
            <a:chOff x="537566" y="4660841"/>
            <a:chExt cx="3253920" cy="454438"/>
          </a:xfrm>
        </p:grpSpPr>
        <p:cxnSp>
          <p:nvCxnSpPr>
            <p:cNvPr id="398" name="Google Shape;398;p12"/>
            <p:cNvCxnSpPr/>
            <p:nvPr/>
          </p:nvCxnSpPr>
          <p:spPr>
            <a:xfrm rot="5400000">
              <a:off x="3451878" y="4772495"/>
              <a:ext cx="451262" cy="227955"/>
            </a:xfrm>
            <a:prstGeom prst="straightConnector1">
              <a:avLst/>
            </a:prstGeom>
            <a:noFill/>
            <a:ln w="9525" cap="flat" cmpd="sng">
              <a:solidFill>
                <a:srgbClr val="F7C059"/>
              </a:solidFill>
              <a:prstDash val="solid"/>
              <a:miter lim="800000"/>
              <a:headEnd type="none" w="sm" len="sm"/>
              <a:tailEnd type="none" w="sm" len="sm"/>
            </a:ln>
          </p:spPr>
        </p:cxnSp>
        <p:cxnSp>
          <p:nvCxnSpPr>
            <p:cNvPr id="399" name="Google Shape;399;p12"/>
            <p:cNvCxnSpPr/>
            <p:nvPr/>
          </p:nvCxnSpPr>
          <p:spPr>
            <a:xfrm>
              <a:off x="537566" y="5115279"/>
              <a:ext cx="3025964" cy="0"/>
            </a:xfrm>
            <a:prstGeom prst="straightConnector1">
              <a:avLst/>
            </a:prstGeom>
            <a:noFill/>
            <a:ln w="9525" cap="flat" cmpd="sng">
              <a:solidFill>
                <a:srgbClr val="F7C059"/>
              </a:solidFill>
              <a:prstDash val="solid"/>
              <a:miter lim="800000"/>
              <a:headEnd type="none" w="sm" len="sm"/>
              <a:tailEnd type="none" w="sm" len="sm"/>
            </a:ln>
          </p:spPr>
        </p:cxnSp>
      </p:grpSp>
      <p:grpSp>
        <p:nvGrpSpPr>
          <p:cNvPr id="400" name="Google Shape;400;p12"/>
          <p:cNvGrpSpPr/>
          <p:nvPr/>
        </p:nvGrpSpPr>
        <p:grpSpPr>
          <a:xfrm flipH="1">
            <a:off x="8561696" y="4576549"/>
            <a:ext cx="3218596" cy="1087271"/>
            <a:chOff x="537566" y="4660841"/>
            <a:chExt cx="3253920" cy="454438"/>
          </a:xfrm>
        </p:grpSpPr>
        <p:cxnSp>
          <p:nvCxnSpPr>
            <p:cNvPr id="401" name="Google Shape;401;p12"/>
            <p:cNvCxnSpPr/>
            <p:nvPr/>
          </p:nvCxnSpPr>
          <p:spPr>
            <a:xfrm rot="5400000">
              <a:off x="3451878" y="4772495"/>
              <a:ext cx="451262" cy="227955"/>
            </a:xfrm>
            <a:prstGeom prst="straightConnector1">
              <a:avLst/>
            </a:prstGeom>
            <a:noFill/>
            <a:ln w="9525" cap="flat" cmpd="sng">
              <a:solidFill>
                <a:srgbClr val="9900FF"/>
              </a:solidFill>
              <a:prstDash val="solid"/>
              <a:miter lim="800000"/>
              <a:headEnd type="none" w="sm" len="sm"/>
              <a:tailEnd type="none" w="sm" len="sm"/>
            </a:ln>
          </p:spPr>
        </p:cxnSp>
        <p:cxnSp>
          <p:nvCxnSpPr>
            <p:cNvPr id="402" name="Google Shape;402;p12"/>
            <p:cNvCxnSpPr/>
            <p:nvPr/>
          </p:nvCxnSpPr>
          <p:spPr>
            <a:xfrm>
              <a:off x="537566" y="5115279"/>
              <a:ext cx="3025964" cy="0"/>
            </a:xfrm>
            <a:prstGeom prst="straightConnector1">
              <a:avLst/>
            </a:prstGeom>
            <a:noFill/>
            <a:ln w="9525" cap="flat" cmpd="sng">
              <a:solidFill>
                <a:srgbClr val="9900FF"/>
              </a:solidFill>
              <a:prstDash val="solid"/>
              <a:miter lim="800000"/>
              <a:headEnd type="none" w="sm" len="sm"/>
              <a:tailEnd type="none" w="sm" len="sm"/>
            </a:ln>
          </p:spPr>
        </p:cxnSp>
      </p:grpSp>
      <p:sp>
        <p:nvSpPr>
          <p:cNvPr id="403" name="Google Shape;403;p12"/>
          <p:cNvSpPr txBox="1"/>
          <p:nvPr/>
        </p:nvSpPr>
        <p:spPr>
          <a:xfrm>
            <a:off x="286603" y="1596788"/>
            <a:ext cx="3045300" cy="2062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fr-FR" sz="2000" b="1">
                <a:solidFill>
                  <a:srgbClr val="202124"/>
                </a:solidFill>
                <a:highlight>
                  <a:srgbClr val="FFFFFF"/>
                </a:highlight>
              </a:rPr>
              <a:t>C#</a:t>
            </a:r>
            <a:r>
              <a:rPr lang="fr-FR" sz="2000" b="1">
                <a:solidFill>
                  <a:schemeClr val="dk1"/>
                </a:solidFill>
              </a:rPr>
              <a:t> </a:t>
            </a:r>
            <a:r>
              <a:rPr lang="fr-FR" sz="1800" b="1">
                <a:solidFill>
                  <a:schemeClr val="dk1"/>
                </a:solidFill>
              </a:rPr>
              <a:t>:</a:t>
            </a:r>
            <a:r>
              <a:rPr lang="fr-FR" b="1">
                <a:solidFill>
                  <a:schemeClr val="dk1"/>
                </a:solidFill>
              </a:rPr>
              <a:t> </a:t>
            </a:r>
            <a:endParaRPr b="1">
              <a:solidFill>
                <a:schemeClr val="dk1"/>
              </a:solidFill>
            </a:endParaRPr>
          </a:p>
          <a:p>
            <a:pPr marL="0" lvl="0" indent="0" algn="l" rtl="0">
              <a:spcBef>
                <a:spcPts val="0"/>
              </a:spcBef>
              <a:spcAft>
                <a:spcPts val="0"/>
              </a:spcAft>
              <a:buClr>
                <a:schemeClr val="dk1"/>
              </a:buClr>
              <a:buFont typeface="Arial"/>
              <a:buNone/>
            </a:pPr>
            <a:r>
              <a:rPr lang="fr-FR" sz="1800">
                <a:solidFill>
                  <a:schemeClr val="dk1"/>
                </a:solidFill>
              </a:rPr>
              <a:t>un langage de programmation orientée objet avec une syntaxe héritée du C/C++ et une ressemblance au langage Java</a:t>
            </a:r>
            <a:endParaRPr sz="1800" b="1">
              <a:solidFill>
                <a:schemeClr val="dk1"/>
              </a:solidFill>
            </a:endParaRPr>
          </a:p>
        </p:txBody>
      </p:sp>
      <p:sp>
        <p:nvSpPr>
          <p:cNvPr id="404" name="Google Shape;404;p12"/>
          <p:cNvSpPr txBox="1"/>
          <p:nvPr/>
        </p:nvSpPr>
        <p:spPr>
          <a:xfrm>
            <a:off x="340987" y="4827279"/>
            <a:ext cx="199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TypeScript </a:t>
            </a:r>
            <a:r>
              <a:rPr lang="fr-FR" sz="1800">
                <a:solidFill>
                  <a:schemeClr val="dk1"/>
                </a:solidFill>
                <a:latin typeface="Arial"/>
                <a:ea typeface="Arial"/>
                <a:cs typeface="Arial"/>
                <a:sym typeface="Arial"/>
              </a:rPr>
              <a:t>:</a:t>
            </a:r>
            <a:endParaRPr/>
          </a:p>
          <a:p>
            <a:pPr marL="0" marR="0" lvl="0" indent="0" algn="l" rtl="0">
              <a:spcBef>
                <a:spcPts val="0"/>
              </a:spcBef>
              <a:spcAft>
                <a:spcPts val="0"/>
              </a:spcAft>
              <a:buNone/>
            </a:pPr>
            <a:r>
              <a:rPr lang="fr-FR" sz="1800">
                <a:solidFill>
                  <a:schemeClr val="dk1"/>
                </a:solidFill>
                <a:latin typeface="Arial"/>
                <a:ea typeface="Arial"/>
                <a:cs typeface="Arial"/>
                <a:sym typeface="Arial"/>
              </a:rPr>
              <a:t>un sur-ensemble </a:t>
            </a:r>
            <a:endParaRPr/>
          </a:p>
          <a:p>
            <a:pPr marL="0" marR="0" lvl="0" indent="0" algn="l" rtl="0">
              <a:spcBef>
                <a:spcPts val="0"/>
              </a:spcBef>
              <a:spcAft>
                <a:spcPts val="0"/>
              </a:spcAft>
              <a:buNone/>
            </a:pPr>
            <a:r>
              <a:rPr lang="fr-FR" sz="1800">
                <a:solidFill>
                  <a:schemeClr val="dk1"/>
                </a:solidFill>
                <a:latin typeface="Arial"/>
                <a:ea typeface="Arial"/>
                <a:cs typeface="Arial"/>
                <a:sym typeface="Arial"/>
              </a:rPr>
              <a:t>de JavaScript</a:t>
            </a:r>
            <a:endParaRPr sz="1800">
              <a:solidFill>
                <a:schemeClr val="dk1"/>
              </a:solidFill>
              <a:latin typeface="Arial"/>
              <a:ea typeface="Arial"/>
              <a:cs typeface="Arial"/>
              <a:sym typeface="Arial"/>
            </a:endParaRPr>
          </a:p>
        </p:txBody>
      </p:sp>
      <p:sp>
        <p:nvSpPr>
          <p:cNvPr id="405" name="Google Shape;405;p12"/>
          <p:cNvSpPr txBox="1"/>
          <p:nvPr/>
        </p:nvSpPr>
        <p:spPr>
          <a:xfrm>
            <a:off x="8841826" y="4059400"/>
            <a:ext cx="32184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rPr>
              <a:t>JavaScript</a:t>
            </a:r>
            <a:r>
              <a:rPr lang="fr-FR"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fr-FR" sz="1800">
                <a:solidFill>
                  <a:schemeClr val="dk1"/>
                </a:solidFill>
                <a:highlight>
                  <a:srgbClr val="FFFFFF"/>
                </a:highlight>
              </a:rPr>
              <a:t>Langage de programmation de scripts principalement employé dans les pages web interactives </a:t>
            </a:r>
            <a:endParaRPr sz="1800">
              <a:solidFill>
                <a:schemeClr val="dk1"/>
              </a:solidFil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12"/>
          <p:cNvSpPr txBox="1"/>
          <p:nvPr/>
        </p:nvSpPr>
        <p:spPr>
          <a:xfrm>
            <a:off x="8841813" y="1250920"/>
            <a:ext cx="23695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HTML </a:t>
            </a:r>
            <a:r>
              <a:rPr lang="fr-FR"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fr-FR" sz="1800">
                <a:solidFill>
                  <a:schemeClr val="dk1"/>
                </a:solidFill>
                <a:latin typeface="Arial"/>
                <a:ea typeface="Arial"/>
                <a:cs typeface="Arial"/>
                <a:sym typeface="Arial"/>
              </a:rPr>
              <a:t>Langage de balisage </a:t>
            </a:r>
            <a:endParaRPr sz="1800">
              <a:solidFill>
                <a:schemeClr val="dk1"/>
              </a:solidFill>
              <a:latin typeface="Arial"/>
              <a:ea typeface="Arial"/>
              <a:cs typeface="Arial"/>
              <a:sym typeface="Arial"/>
            </a:endParaRPr>
          </a:p>
        </p:txBody>
      </p:sp>
      <p:sp>
        <p:nvSpPr>
          <p:cNvPr id="407" name="Google Shape;407;p12"/>
          <p:cNvSpPr/>
          <p:nvPr/>
        </p:nvSpPr>
        <p:spPr>
          <a:xfrm>
            <a:off x="3800417" y="1772763"/>
            <a:ext cx="1485482" cy="777233"/>
          </a:xfrm>
          <a:custGeom>
            <a:avLst/>
            <a:gdLst/>
            <a:ahLst/>
            <a:cxnLst/>
            <a:rect l="l" t="t" r="r" b="b"/>
            <a:pathLst>
              <a:path w="1485482" h="777233" extrusionOk="0">
                <a:moveTo>
                  <a:pt x="241503" y="100827"/>
                </a:moveTo>
                <a:lnTo>
                  <a:pt x="16034" y="401452"/>
                </a:lnTo>
                <a:cubicBezTo>
                  <a:pt x="92338" y="668513"/>
                  <a:pt x="0" y="664498"/>
                  <a:pt x="103717" y="664498"/>
                </a:cubicBezTo>
                <a:cubicBezTo>
                  <a:pt x="387567" y="702627"/>
                  <a:pt x="669087" y="777233"/>
                  <a:pt x="955486" y="777233"/>
                </a:cubicBezTo>
                <a:cubicBezTo>
                  <a:pt x="1485482" y="575330"/>
                  <a:pt x="1481580" y="764475"/>
                  <a:pt x="1481580" y="564290"/>
                </a:cubicBezTo>
                <a:lnTo>
                  <a:pt x="1268637" y="88301"/>
                </a:lnTo>
                <a:lnTo>
                  <a:pt x="855278" y="38197"/>
                </a:lnTo>
                <a:cubicBezTo>
                  <a:pt x="600629" y="0"/>
                  <a:pt x="689199" y="619"/>
                  <a:pt x="592232" y="619"/>
                </a:cubicBezTo>
                <a:lnTo>
                  <a:pt x="241503" y="100827"/>
                </a:lnTo>
                <a:close/>
              </a:path>
            </a:pathLst>
          </a:cu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08" name="Google Shape;408;p12" descr="C:\wamp64\www\PFE\1200px-HTML5_logo_and_wordmark.svg.png"/>
          <p:cNvPicPr preferRelativeResize="0"/>
          <p:nvPr/>
        </p:nvPicPr>
        <p:blipFill rotWithShape="1">
          <a:blip r:embed="rId3">
            <a:alphaModFix/>
          </a:blip>
          <a:srcRect t="16091"/>
          <a:stretch/>
        </p:blipFill>
        <p:spPr>
          <a:xfrm>
            <a:off x="6775535" y="1553228"/>
            <a:ext cx="1634647" cy="1371600"/>
          </a:xfrm>
          <a:prstGeom prst="rect">
            <a:avLst/>
          </a:prstGeom>
          <a:noFill/>
          <a:ln>
            <a:noFill/>
          </a:ln>
        </p:spPr>
      </p:pic>
      <p:pic>
        <p:nvPicPr>
          <p:cNvPr id="409" name="Google Shape;409;p12" descr="C:\wamp64\www\PFE\download.png"/>
          <p:cNvPicPr preferRelativeResize="0"/>
          <p:nvPr/>
        </p:nvPicPr>
        <p:blipFill rotWithShape="1">
          <a:blip r:embed="rId4">
            <a:alphaModFix/>
          </a:blip>
          <a:srcRect/>
          <a:stretch/>
        </p:blipFill>
        <p:spPr>
          <a:xfrm>
            <a:off x="4003963" y="4175054"/>
            <a:ext cx="1116543" cy="1116543"/>
          </a:xfrm>
          <a:prstGeom prst="rect">
            <a:avLst/>
          </a:prstGeom>
          <a:noFill/>
          <a:ln>
            <a:noFill/>
          </a:ln>
        </p:spPr>
      </p:pic>
      <p:pic>
        <p:nvPicPr>
          <p:cNvPr id="410" name="Google Shape;410;p12"/>
          <p:cNvPicPr preferRelativeResize="0"/>
          <p:nvPr/>
        </p:nvPicPr>
        <p:blipFill>
          <a:blip r:embed="rId5">
            <a:alphaModFix/>
          </a:blip>
          <a:stretch>
            <a:fillRect/>
          </a:stretch>
        </p:blipFill>
        <p:spPr>
          <a:xfrm>
            <a:off x="6752275" y="4068150"/>
            <a:ext cx="1535625" cy="1371600"/>
          </a:xfrm>
          <a:prstGeom prst="rect">
            <a:avLst/>
          </a:prstGeom>
          <a:noFill/>
          <a:ln>
            <a:noFill/>
          </a:ln>
        </p:spPr>
      </p:pic>
      <p:pic>
        <p:nvPicPr>
          <p:cNvPr id="411" name="Google Shape;411;p12"/>
          <p:cNvPicPr preferRelativeResize="0"/>
          <p:nvPr/>
        </p:nvPicPr>
        <p:blipFill>
          <a:blip r:embed="rId6">
            <a:alphaModFix/>
          </a:blip>
          <a:stretch>
            <a:fillRect/>
          </a:stretch>
        </p:blipFill>
        <p:spPr>
          <a:xfrm>
            <a:off x="3726850" y="1366750"/>
            <a:ext cx="1658850" cy="1658851"/>
          </a:xfrm>
          <a:prstGeom prst="rect">
            <a:avLst/>
          </a:prstGeom>
          <a:noFill/>
          <a:ln w="12700" cap="flat" cmpd="sng">
            <a:solidFill>
              <a:schemeClr val="accent6"/>
            </a:solidFill>
            <a:prstDash val="solid"/>
            <a:miter lim="8000"/>
            <a:headEnd type="none" w="sm" len="sm"/>
            <a:tailEnd type="none" w="sm" len="sm"/>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3"/>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Choix Technique | Framework</a:t>
            </a:r>
            <a:endParaRPr>
              <a:latin typeface="Arial"/>
              <a:ea typeface="Arial"/>
              <a:cs typeface="Arial"/>
              <a:sym typeface="Arial"/>
            </a:endParaRPr>
          </a:p>
        </p:txBody>
      </p:sp>
      <p:sp>
        <p:nvSpPr>
          <p:cNvPr id="417" name="Google Shape;417;p13"/>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13</a:t>
            </a:fld>
            <a:endParaRPr/>
          </a:p>
        </p:txBody>
      </p:sp>
      <p:grpSp>
        <p:nvGrpSpPr>
          <p:cNvPr id="418" name="Google Shape;418;p13"/>
          <p:cNvGrpSpPr/>
          <p:nvPr/>
        </p:nvGrpSpPr>
        <p:grpSpPr>
          <a:xfrm>
            <a:off x="3266897" y="1529779"/>
            <a:ext cx="5641915" cy="4690343"/>
            <a:chOff x="2984463" y="1522412"/>
            <a:chExt cx="6206106" cy="5159377"/>
          </a:xfrm>
        </p:grpSpPr>
        <p:sp>
          <p:nvSpPr>
            <p:cNvPr id="419" name="Google Shape;419;p13"/>
            <p:cNvSpPr/>
            <p:nvPr/>
          </p:nvSpPr>
          <p:spPr>
            <a:xfrm rot="2811313">
              <a:off x="4386329" y="2083959"/>
              <a:ext cx="1652587" cy="2025677"/>
            </a:xfrm>
            <a:prstGeom prst="rect">
              <a:avLst/>
            </a:prstGeom>
            <a:solidFill>
              <a:srgbClr val="FECA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13"/>
            <p:cNvSpPr/>
            <p:nvPr/>
          </p:nvSpPr>
          <p:spPr>
            <a:xfrm rot="2549105">
              <a:off x="6298775" y="4031087"/>
              <a:ext cx="1652587" cy="2025677"/>
            </a:xfrm>
            <a:prstGeom prst="rect">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13"/>
            <p:cNvSpPr/>
            <p:nvPr/>
          </p:nvSpPr>
          <p:spPr>
            <a:xfrm>
              <a:off x="4903787" y="1522412"/>
              <a:ext cx="2574926" cy="2574926"/>
            </a:xfrm>
            <a:prstGeom prst="ellipse">
              <a:avLst/>
            </a:prstGeom>
            <a:solidFill>
              <a:srgbClr val="FECA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13"/>
            <p:cNvSpPr/>
            <p:nvPr/>
          </p:nvSpPr>
          <p:spPr>
            <a:xfrm>
              <a:off x="4894262" y="4106863"/>
              <a:ext cx="2574926" cy="2574926"/>
            </a:xfrm>
            <a:prstGeom prst="ellipse">
              <a:avLst/>
            </a:prstGeom>
            <a:solidFill>
              <a:srgbClr val="357DEA"/>
            </a:solidFill>
            <a:ln w="12700" cap="flat" cmpd="sng">
              <a:solidFill>
                <a:srgbClr val="357D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13"/>
            <p:cNvSpPr/>
            <p:nvPr/>
          </p:nvSpPr>
          <p:spPr>
            <a:xfrm rot="-2836554">
              <a:off x="3516279" y="2814726"/>
              <a:ext cx="2574768" cy="2574768"/>
            </a:xfrm>
            <a:prstGeom prst="ellipse">
              <a:avLst/>
            </a:prstGeom>
            <a:solidFill>
              <a:srgbClr val="FECA4A"/>
            </a:solidFill>
            <a:ln>
              <a:noFill/>
            </a:ln>
            <a:effectLst>
              <a:outerShdw blurRad="50800" dist="38100" dir="6600000" algn="tl"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2700">
                  <a:solidFill>
                    <a:schemeClr val="lt1"/>
                  </a:solidFill>
                </a:rPr>
                <a:t>ASP.NET Core</a:t>
              </a:r>
              <a:r>
                <a:rPr lang="fr-FR" sz="3000">
                  <a:solidFill>
                    <a:schemeClr val="lt1"/>
                  </a:solidFill>
                </a:rPr>
                <a:t> </a:t>
              </a:r>
              <a:endParaRPr sz="3000">
                <a:solidFill>
                  <a:schemeClr val="lt1"/>
                </a:solidFill>
                <a:latin typeface="Arial"/>
                <a:ea typeface="Arial"/>
                <a:cs typeface="Arial"/>
                <a:sym typeface="Arial"/>
              </a:endParaRPr>
            </a:p>
          </p:txBody>
        </p:sp>
        <p:sp>
          <p:nvSpPr>
            <p:cNvPr id="424" name="Google Shape;424;p13"/>
            <p:cNvSpPr/>
            <p:nvPr/>
          </p:nvSpPr>
          <p:spPr>
            <a:xfrm rot="-3039661">
              <a:off x="6091238" y="2814639"/>
              <a:ext cx="2574926" cy="2574926"/>
            </a:xfrm>
            <a:prstGeom prst="ellipse">
              <a:avLst/>
            </a:prstGeom>
            <a:solidFill>
              <a:srgbClr val="357DEA"/>
            </a:solidFill>
            <a:ln>
              <a:noFill/>
            </a:ln>
            <a:effectLst>
              <a:outerShdw blurRad="50800" dist="38100" dir="16200000" algn="br" rotWithShape="0">
                <a:srgbClr val="000000">
                  <a:alpha val="1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3200">
                  <a:solidFill>
                    <a:schemeClr val="lt1"/>
                  </a:solidFill>
                  <a:latin typeface="Arial"/>
                  <a:ea typeface="Arial"/>
                  <a:cs typeface="Arial"/>
                  <a:sym typeface="Arial"/>
                </a:rPr>
                <a:t>Angular</a:t>
              </a:r>
              <a:endParaRPr sz="3200">
                <a:solidFill>
                  <a:schemeClr val="lt1"/>
                </a:solidFill>
                <a:latin typeface="Arial"/>
                <a:ea typeface="Arial"/>
                <a:cs typeface="Arial"/>
                <a:sym typeface="Arial"/>
              </a:endParaRPr>
            </a:p>
          </p:txBody>
        </p:sp>
        <p:sp>
          <p:nvSpPr>
            <p:cNvPr id="425" name="Google Shape;425;p13"/>
            <p:cNvSpPr/>
            <p:nvPr/>
          </p:nvSpPr>
          <p:spPr>
            <a:xfrm>
              <a:off x="6192253" y="2903000"/>
              <a:ext cx="1260441" cy="1166090"/>
            </a:xfrm>
            <a:custGeom>
              <a:avLst/>
              <a:gdLst/>
              <a:ahLst/>
              <a:cxnLst/>
              <a:rect l="l" t="t" r="r" b="b"/>
              <a:pathLst>
                <a:path w="1386486" h="1282699" extrusionOk="0">
                  <a:moveTo>
                    <a:pt x="1286969" y="0"/>
                  </a:moveTo>
                  <a:lnTo>
                    <a:pt x="1386486" y="5025"/>
                  </a:lnTo>
                  <a:lnTo>
                    <a:pt x="1380333" y="126872"/>
                  </a:lnTo>
                  <a:cubicBezTo>
                    <a:pt x="1314402" y="776083"/>
                    <a:pt x="766123" y="1282699"/>
                    <a:pt x="99517" y="1282699"/>
                  </a:cubicBezTo>
                  <a:lnTo>
                    <a:pt x="0" y="1277674"/>
                  </a:lnTo>
                  <a:lnTo>
                    <a:pt x="6153" y="1155827"/>
                  </a:lnTo>
                  <a:cubicBezTo>
                    <a:pt x="72084" y="506617"/>
                    <a:pt x="620363" y="0"/>
                    <a:pt x="1286969" y="0"/>
                  </a:cubicBezTo>
                  <a:close/>
                </a:path>
              </a:pathLst>
            </a:custGeom>
            <a:solidFill>
              <a:srgbClr val="FECA4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13"/>
            <p:cNvSpPr/>
            <p:nvPr/>
          </p:nvSpPr>
          <p:spPr>
            <a:xfrm>
              <a:off x="4923198" y="4149145"/>
              <a:ext cx="1087301" cy="1157741"/>
            </a:xfrm>
            <a:custGeom>
              <a:avLst/>
              <a:gdLst/>
              <a:ahLst/>
              <a:cxnLst/>
              <a:rect l="l" t="t" r="r" b="b"/>
              <a:pathLst>
                <a:path w="1196032" h="1273515" extrusionOk="0">
                  <a:moveTo>
                    <a:pt x="1196032" y="0"/>
                  </a:moveTo>
                  <a:lnTo>
                    <a:pt x="1189857" y="122281"/>
                  </a:lnTo>
                  <a:cubicBezTo>
                    <a:pt x="1128321" y="728211"/>
                    <a:pt x="646607" y="1209926"/>
                    <a:pt x="40677" y="1271461"/>
                  </a:cubicBezTo>
                  <a:lnTo>
                    <a:pt x="0" y="1273515"/>
                  </a:lnTo>
                  <a:lnTo>
                    <a:pt x="6175" y="1151234"/>
                  </a:lnTo>
                  <a:cubicBezTo>
                    <a:pt x="67711" y="545304"/>
                    <a:pt x="549425" y="63590"/>
                    <a:pt x="1155355" y="2054"/>
                  </a:cubicBezTo>
                  <a:lnTo>
                    <a:pt x="1196032" y="0"/>
                  </a:lnTo>
                  <a:close/>
                </a:path>
              </a:pathLst>
            </a:custGeom>
            <a:solidFill>
              <a:srgbClr val="FF5E4C">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427" name="Google Shape;427;p13"/>
          <p:cNvCxnSpPr/>
          <p:nvPr/>
        </p:nvCxnSpPr>
        <p:spPr>
          <a:xfrm flipH="1">
            <a:off x="3886200" y="1792826"/>
            <a:ext cx="1190808" cy="1152428"/>
          </a:xfrm>
          <a:prstGeom prst="straightConnector1">
            <a:avLst/>
          </a:prstGeom>
          <a:noFill/>
          <a:ln w="73025" cap="rnd" cmpd="sng">
            <a:solidFill>
              <a:srgbClr val="FECA4A"/>
            </a:solidFill>
            <a:prstDash val="solid"/>
            <a:miter lim="800000"/>
            <a:headEnd type="none" w="sm" len="sm"/>
            <a:tailEnd type="none" w="sm" len="sm"/>
          </a:ln>
        </p:spPr>
      </p:cxnSp>
      <p:cxnSp>
        <p:nvCxnSpPr>
          <p:cNvPr id="428" name="Google Shape;428;p13"/>
          <p:cNvCxnSpPr/>
          <p:nvPr/>
        </p:nvCxnSpPr>
        <p:spPr>
          <a:xfrm>
            <a:off x="529507" y="2576856"/>
            <a:ext cx="3671018" cy="0"/>
          </a:xfrm>
          <a:prstGeom prst="straightConnector1">
            <a:avLst/>
          </a:prstGeom>
          <a:noFill/>
          <a:ln w="9525" cap="flat" cmpd="sng">
            <a:solidFill>
              <a:srgbClr val="FECA4A"/>
            </a:solidFill>
            <a:prstDash val="solid"/>
            <a:miter lim="800000"/>
            <a:headEnd type="none" w="sm" len="sm"/>
            <a:tailEnd type="none" w="sm" len="sm"/>
          </a:ln>
        </p:spPr>
      </p:cxnSp>
      <p:cxnSp>
        <p:nvCxnSpPr>
          <p:cNvPr id="429" name="Google Shape;429;p13"/>
          <p:cNvCxnSpPr/>
          <p:nvPr/>
        </p:nvCxnSpPr>
        <p:spPr>
          <a:xfrm flipH="1">
            <a:off x="7074792" y="4881715"/>
            <a:ext cx="1162744" cy="1275161"/>
          </a:xfrm>
          <a:prstGeom prst="straightConnector1">
            <a:avLst/>
          </a:prstGeom>
          <a:noFill/>
          <a:ln w="73025" cap="rnd" cmpd="sng">
            <a:solidFill>
              <a:srgbClr val="357DEA"/>
            </a:solidFill>
            <a:prstDash val="solid"/>
            <a:miter lim="800000"/>
            <a:headEnd type="none" w="sm" len="sm"/>
            <a:tailEnd type="none" w="sm" len="sm"/>
          </a:ln>
        </p:spPr>
      </p:cxnSp>
      <p:cxnSp>
        <p:nvCxnSpPr>
          <p:cNvPr id="430" name="Google Shape;430;p13"/>
          <p:cNvCxnSpPr/>
          <p:nvPr/>
        </p:nvCxnSpPr>
        <p:spPr>
          <a:xfrm>
            <a:off x="7970120" y="5157627"/>
            <a:ext cx="3671018" cy="0"/>
          </a:xfrm>
          <a:prstGeom prst="straightConnector1">
            <a:avLst/>
          </a:prstGeom>
          <a:noFill/>
          <a:ln w="9525" cap="flat" cmpd="sng">
            <a:solidFill>
              <a:srgbClr val="357DEA"/>
            </a:solidFill>
            <a:prstDash val="solid"/>
            <a:miter lim="800000"/>
            <a:headEnd type="none" w="sm" len="sm"/>
            <a:tailEnd type="none" w="sm" len="sm"/>
          </a:ln>
        </p:spPr>
      </p:cxnSp>
      <p:sp>
        <p:nvSpPr>
          <p:cNvPr id="431" name="Google Shape;431;p13"/>
          <p:cNvSpPr txBox="1"/>
          <p:nvPr/>
        </p:nvSpPr>
        <p:spPr>
          <a:xfrm>
            <a:off x="7965976" y="5211107"/>
            <a:ext cx="44385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1">
                <a:solidFill>
                  <a:schemeClr val="dk1"/>
                </a:solidFill>
                <a:latin typeface="Arial"/>
                <a:ea typeface="Arial"/>
                <a:cs typeface="Arial"/>
                <a:sym typeface="Arial"/>
              </a:rPr>
              <a:t>Angular</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fr-FR" sz="2000">
                <a:solidFill>
                  <a:srgbClr val="3F3F3F"/>
                </a:solidFill>
                <a:latin typeface="Arial"/>
                <a:ea typeface="Arial"/>
                <a:cs typeface="Arial"/>
                <a:sym typeface="Arial"/>
              </a:rPr>
              <a:t>Front-End Web Framework</a:t>
            </a:r>
            <a:endParaRPr sz="2000">
              <a:solidFill>
                <a:srgbClr val="3F3F3F"/>
              </a:solidFill>
              <a:latin typeface="Arial"/>
              <a:ea typeface="Arial"/>
              <a:cs typeface="Arial"/>
              <a:sym typeface="Arial"/>
            </a:endParaRPr>
          </a:p>
        </p:txBody>
      </p:sp>
      <p:sp>
        <p:nvSpPr>
          <p:cNvPr id="432" name="Google Shape;432;p13"/>
          <p:cNvSpPr txBox="1"/>
          <p:nvPr/>
        </p:nvSpPr>
        <p:spPr>
          <a:xfrm>
            <a:off x="641444" y="1815152"/>
            <a:ext cx="3557700" cy="200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1">
                <a:solidFill>
                  <a:schemeClr val="dk1"/>
                </a:solidFill>
              </a:rPr>
              <a:t>ASP.NET Core</a:t>
            </a:r>
            <a:endParaRPr/>
          </a:p>
          <a:p>
            <a:pPr marL="0" marR="0" lvl="0" indent="0" algn="l" rtl="0">
              <a:spcBef>
                <a:spcPts val="0"/>
              </a:spcBef>
              <a:spcAft>
                <a:spcPts val="0"/>
              </a:spcAft>
              <a:buNone/>
            </a:pPr>
            <a:r>
              <a:rPr lang="fr-FR" sz="2000">
                <a:solidFill>
                  <a:schemeClr val="dk1"/>
                </a:solidFill>
                <a:highlight>
                  <a:srgbClr val="FFFFFF"/>
                </a:highlight>
              </a:rPr>
              <a:t>Framework modulaire qui fonctionne à la fois avec le Framework .NET, sous Windows et .NET Core en multiplateforme.</a:t>
            </a:r>
            <a:endParaRPr sz="2000">
              <a:solidFill>
                <a:schemeClr val="dk1"/>
              </a:solidFill>
            </a:endParaRPr>
          </a:p>
        </p:txBody>
      </p:sp>
      <p:pic>
        <p:nvPicPr>
          <p:cNvPr id="433" name="Google Shape;433;p13" descr="C:\Users\ASUS\Desktop\PFE\Angular_full_color_logo.svg.png"/>
          <p:cNvPicPr preferRelativeResize="0"/>
          <p:nvPr/>
        </p:nvPicPr>
        <p:blipFill rotWithShape="1">
          <a:blip r:embed="rId3">
            <a:alphaModFix/>
          </a:blip>
          <a:srcRect/>
          <a:stretch/>
        </p:blipFill>
        <p:spPr>
          <a:xfrm>
            <a:off x="9149686" y="3780429"/>
            <a:ext cx="1330515" cy="1330515"/>
          </a:xfrm>
          <a:prstGeom prst="rect">
            <a:avLst/>
          </a:prstGeom>
          <a:noFill/>
          <a:ln>
            <a:noFill/>
          </a:ln>
        </p:spPr>
      </p:pic>
      <p:pic>
        <p:nvPicPr>
          <p:cNvPr id="434" name="Google Shape;434;p13"/>
          <p:cNvPicPr preferRelativeResize="0"/>
          <p:nvPr/>
        </p:nvPicPr>
        <p:blipFill>
          <a:blip r:embed="rId4">
            <a:alphaModFix/>
          </a:blip>
          <a:stretch>
            <a:fillRect/>
          </a:stretch>
        </p:blipFill>
        <p:spPr>
          <a:xfrm>
            <a:off x="925250" y="3910925"/>
            <a:ext cx="1795101" cy="172787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fade">
                                      <p:cBhvr>
                                        <p:cTn id="10" dur="1000"/>
                                        <p:tgtEl>
                                          <p:spTgt spid="427"/>
                                        </p:tgtEl>
                                      </p:cBhvr>
                                    </p:animEffect>
                                  </p:childTnLst>
                                </p:cTn>
                              </p:par>
                              <p:par>
                                <p:cTn id="11" presetID="10" presetClass="entr" presetSubtype="0" fill="hold" nodeType="withEffect">
                                  <p:stCondLst>
                                    <p:cond delay="0"/>
                                  </p:stCondLst>
                                  <p:childTnLst>
                                    <p:set>
                                      <p:cBhvr>
                                        <p:cTn id="12" dur="1" fill="hold">
                                          <p:stCondLst>
                                            <p:cond delay="0"/>
                                          </p:stCondLst>
                                        </p:cTn>
                                        <p:tgtEl>
                                          <p:spTgt spid="429"/>
                                        </p:tgtEl>
                                        <p:attrNameLst>
                                          <p:attrName>style.visibility</p:attrName>
                                        </p:attrNameLst>
                                      </p:cBhvr>
                                      <p:to>
                                        <p:strVal val="visible"/>
                                      </p:to>
                                    </p:set>
                                    <p:animEffect transition="in" filter="fade">
                                      <p:cBhvr>
                                        <p:cTn id="13" dur="1000"/>
                                        <p:tgtEl>
                                          <p:spTgt spid="42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28"/>
                                        </p:tgtEl>
                                        <p:attrNameLst>
                                          <p:attrName>style.visibility</p:attrName>
                                        </p:attrNameLst>
                                      </p:cBhvr>
                                      <p:to>
                                        <p:strVal val="visible"/>
                                      </p:to>
                                    </p:set>
                                    <p:animEffect transition="in" filter="fade">
                                      <p:cBhvr>
                                        <p:cTn id="17" dur="1000"/>
                                        <p:tgtEl>
                                          <p:spTgt spid="428"/>
                                        </p:tgtEl>
                                      </p:cBhvr>
                                    </p:animEffect>
                                  </p:childTnLst>
                                </p:cTn>
                              </p:par>
                              <p:par>
                                <p:cTn id="18" presetID="10" presetClass="entr" presetSubtype="0" fill="hold" nodeType="withEffect">
                                  <p:stCondLst>
                                    <p:cond delay="0"/>
                                  </p:stCondLst>
                                  <p:childTnLst>
                                    <p:set>
                                      <p:cBhvr>
                                        <p:cTn id="19" dur="1" fill="hold">
                                          <p:stCondLst>
                                            <p:cond delay="0"/>
                                          </p:stCondLst>
                                        </p:cTn>
                                        <p:tgtEl>
                                          <p:spTgt spid="432"/>
                                        </p:tgtEl>
                                        <p:attrNameLst>
                                          <p:attrName>style.visibility</p:attrName>
                                        </p:attrNameLst>
                                      </p:cBhvr>
                                      <p:to>
                                        <p:strVal val="visible"/>
                                      </p:to>
                                    </p:set>
                                    <p:animEffect transition="in" filter="fade">
                                      <p:cBhvr>
                                        <p:cTn id="20" dur="1000"/>
                                        <p:tgtEl>
                                          <p:spTgt spid="43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33"/>
                                        </p:tgtEl>
                                        <p:attrNameLst>
                                          <p:attrName>style.visibility</p:attrName>
                                        </p:attrNameLst>
                                      </p:cBhvr>
                                      <p:to>
                                        <p:strVal val="visible"/>
                                      </p:to>
                                    </p:set>
                                    <p:animEffect transition="in" filter="fade">
                                      <p:cBhvr>
                                        <p:cTn id="24" dur="1000"/>
                                        <p:tgtEl>
                                          <p:spTgt spid="433"/>
                                        </p:tgtEl>
                                      </p:cBhvr>
                                    </p:animEffect>
                                  </p:childTnLst>
                                </p:cTn>
                              </p:par>
                              <p:par>
                                <p:cTn id="25" presetID="10" presetClass="entr" presetSubtype="0" fill="hold" nodeType="withEffect">
                                  <p:stCondLst>
                                    <p:cond delay="0"/>
                                  </p:stCondLst>
                                  <p:childTnLst>
                                    <p:set>
                                      <p:cBhvr>
                                        <p:cTn id="26" dur="1" fill="hold">
                                          <p:stCondLst>
                                            <p:cond delay="0"/>
                                          </p:stCondLst>
                                        </p:cTn>
                                        <p:tgtEl>
                                          <p:spTgt spid="430"/>
                                        </p:tgtEl>
                                        <p:attrNameLst>
                                          <p:attrName>style.visibility</p:attrName>
                                        </p:attrNameLst>
                                      </p:cBhvr>
                                      <p:to>
                                        <p:strVal val="visible"/>
                                      </p:to>
                                    </p:set>
                                    <p:animEffect transition="in" filter="fade">
                                      <p:cBhvr>
                                        <p:cTn id="27" dur="1000"/>
                                        <p:tgtEl>
                                          <p:spTgt spid="430"/>
                                        </p:tgtEl>
                                      </p:cBhvr>
                                    </p:animEffect>
                                  </p:childTnLst>
                                </p:cTn>
                              </p:par>
                              <p:par>
                                <p:cTn id="28" presetID="10" presetClass="entr" presetSubtype="0" fill="hold" nodeType="withEffect">
                                  <p:stCondLst>
                                    <p:cond delay="0"/>
                                  </p:stCondLst>
                                  <p:childTnLst>
                                    <p:set>
                                      <p:cBhvr>
                                        <p:cTn id="29" dur="1" fill="hold">
                                          <p:stCondLst>
                                            <p:cond delay="0"/>
                                          </p:stCondLst>
                                        </p:cTn>
                                        <p:tgtEl>
                                          <p:spTgt spid="431"/>
                                        </p:tgtEl>
                                        <p:attrNameLst>
                                          <p:attrName>style.visibility</p:attrName>
                                        </p:attrNameLst>
                                      </p:cBhvr>
                                      <p:to>
                                        <p:strVal val="visible"/>
                                      </p:to>
                                    </p:set>
                                    <p:animEffect transition="in" filter="fade">
                                      <p:cBhvr>
                                        <p:cTn id="30"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4"/>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Choix Technique | </a:t>
            </a:r>
            <a:r>
              <a:rPr lang="fr-FR"/>
              <a:t>SGBD</a:t>
            </a:r>
            <a:endParaRPr>
              <a:latin typeface="Arial"/>
              <a:ea typeface="Arial"/>
              <a:cs typeface="Arial"/>
              <a:sym typeface="Arial"/>
            </a:endParaRPr>
          </a:p>
        </p:txBody>
      </p:sp>
      <p:sp>
        <p:nvSpPr>
          <p:cNvPr id="440" name="Google Shape;440;p14"/>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14</a:t>
            </a:fld>
            <a:endParaRPr/>
          </a:p>
        </p:txBody>
      </p:sp>
      <p:pic>
        <p:nvPicPr>
          <p:cNvPr id="441" name="Google Shape;441;p14" descr="C:\Users\Adem\Downloads\undraw_server_q2pb.png"/>
          <p:cNvPicPr preferRelativeResize="0"/>
          <p:nvPr/>
        </p:nvPicPr>
        <p:blipFill rotWithShape="1">
          <a:blip r:embed="rId3">
            <a:alphaModFix/>
          </a:blip>
          <a:srcRect/>
          <a:stretch/>
        </p:blipFill>
        <p:spPr>
          <a:xfrm>
            <a:off x="962525" y="3189082"/>
            <a:ext cx="3789882" cy="3031243"/>
          </a:xfrm>
          <a:prstGeom prst="rect">
            <a:avLst/>
          </a:prstGeom>
          <a:noFill/>
          <a:ln>
            <a:noFill/>
          </a:ln>
        </p:spPr>
      </p:pic>
      <p:sp>
        <p:nvSpPr>
          <p:cNvPr id="442" name="Google Shape;442;p14"/>
          <p:cNvSpPr txBox="1"/>
          <p:nvPr/>
        </p:nvSpPr>
        <p:spPr>
          <a:xfrm>
            <a:off x="5293894" y="3729790"/>
            <a:ext cx="478856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 NoSQL</a:t>
            </a:r>
            <a:r>
              <a:rPr lang="fr-FR" sz="2000" i="1">
                <a:solidFill>
                  <a:srgbClr val="3F3F3F"/>
                </a:solidFill>
                <a:latin typeface="Arial"/>
                <a:ea typeface="Arial"/>
                <a:cs typeface="Arial"/>
                <a:sym typeface="Arial"/>
              </a:rPr>
              <a:t> (Not Only SQL)</a:t>
            </a:r>
            <a:endParaRPr sz="2400" i="1">
              <a:solidFill>
                <a:srgbClr val="3F3F3F"/>
              </a:solidFill>
              <a:latin typeface="Arial"/>
              <a:ea typeface="Arial"/>
              <a:cs typeface="Arial"/>
              <a:sym typeface="Arial"/>
            </a:endParaRPr>
          </a:p>
          <a:p>
            <a:pPr marL="0" marR="0" lvl="0" indent="0" algn="l" rtl="0">
              <a:spcBef>
                <a:spcPts val="0"/>
              </a:spcBef>
              <a:spcAft>
                <a:spcPts val="0"/>
              </a:spcAft>
              <a:buNone/>
            </a:pPr>
            <a:r>
              <a:rPr lang="fr-FR" sz="2400">
                <a:solidFill>
                  <a:schemeClr val="dk1"/>
                </a:solidFill>
                <a:latin typeface="Arial"/>
                <a:ea typeface="Arial"/>
                <a:cs typeface="Arial"/>
                <a:sym typeface="Arial"/>
              </a:rPr>
              <a:t>• Système de gestion de base de </a:t>
            </a:r>
            <a:endParaRPr/>
          </a:p>
          <a:p>
            <a:pPr marL="0" marR="0" lvl="0" indent="0" algn="l" rtl="0">
              <a:spcBef>
                <a:spcPts val="0"/>
              </a:spcBef>
              <a:spcAft>
                <a:spcPts val="0"/>
              </a:spcAft>
              <a:buNone/>
            </a:pPr>
            <a:r>
              <a:rPr lang="fr-FR" sz="2400">
                <a:solidFill>
                  <a:schemeClr val="dk1"/>
                </a:solidFill>
                <a:latin typeface="Arial"/>
                <a:ea typeface="Arial"/>
                <a:cs typeface="Arial"/>
                <a:sym typeface="Arial"/>
              </a:rPr>
              <a:t>données orientée documents</a:t>
            </a:r>
            <a:endParaRPr/>
          </a:p>
          <a:p>
            <a:pPr marL="0" marR="0" lvl="0" indent="0" algn="l" rtl="0">
              <a:spcBef>
                <a:spcPts val="0"/>
              </a:spcBef>
              <a:spcAft>
                <a:spcPts val="0"/>
              </a:spcAft>
              <a:buNone/>
            </a:pPr>
            <a:r>
              <a:rPr lang="fr-FR" sz="2400">
                <a:solidFill>
                  <a:schemeClr val="dk1"/>
                </a:solidFill>
                <a:latin typeface="Arial"/>
                <a:ea typeface="Arial"/>
                <a:cs typeface="Arial"/>
                <a:sym typeface="Arial"/>
              </a:rPr>
              <a:t>• Open Source</a:t>
            </a:r>
            <a:endParaRPr sz="2400">
              <a:solidFill>
                <a:schemeClr val="dk1"/>
              </a:solidFill>
              <a:latin typeface="Arial"/>
              <a:ea typeface="Arial"/>
              <a:cs typeface="Arial"/>
              <a:sym typeface="Arial"/>
            </a:endParaRPr>
          </a:p>
        </p:txBody>
      </p:sp>
      <p:pic>
        <p:nvPicPr>
          <p:cNvPr id="443" name="Google Shape;443;p14"/>
          <p:cNvPicPr preferRelativeResize="0"/>
          <p:nvPr/>
        </p:nvPicPr>
        <p:blipFill>
          <a:blip r:embed="rId4">
            <a:alphaModFix/>
          </a:blip>
          <a:stretch>
            <a:fillRect/>
          </a:stretch>
        </p:blipFill>
        <p:spPr>
          <a:xfrm>
            <a:off x="4752400" y="1333500"/>
            <a:ext cx="3199950" cy="18555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10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15" descr="Image result for Methode agile"/>
          <p:cNvPicPr preferRelativeResize="0"/>
          <p:nvPr/>
        </p:nvPicPr>
        <p:blipFill rotWithShape="1">
          <a:blip r:embed="rId3">
            <a:alphaModFix/>
          </a:blip>
          <a:srcRect/>
          <a:stretch/>
        </p:blipFill>
        <p:spPr>
          <a:xfrm>
            <a:off x="6966284" y="3012939"/>
            <a:ext cx="2293187" cy="2447978"/>
          </a:xfrm>
          <a:prstGeom prst="rect">
            <a:avLst/>
          </a:prstGeom>
          <a:noFill/>
          <a:ln>
            <a:noFill/>
          </a:ln>
        </p:spPr>
      </p:pic>
      <p:sp>
        <p:nvSpPr>
          <p:cNvPr id="449" name="Google Shape;449;p15"/>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Contexte du projet | Méthodologie de travail</a:t>
            </a:r>
            <a:endParaRPr/>
          </a:p>
        </p:txBody>
      </p:sp>
      <p:sp>
        <p:nvSpPr>
          <p:cNvPr id="450" name="Google Shape;450;p15"/>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15</a:t>
            </a:fld>
            <a:endParaRPr/>
          </a:p>
        </p:txBody>
      </p:sp>
      <p:sp>
        <p:nvSpPr>
          <p:cNvPr id="451" name="Google Shape;451;p15"/>
          <p:cNvSpPr/>
          <p:nvPr/>
        </p:nvSpPr>
        <p:spPr>
          <a:xfrm rot="5400000">
            <a:off x="-396061" y="1588032"/>
            <a:ext cx="1718108" cy="925985"/>
          </a:xfrm>
          <a:custGeom>
            <a:avLst/>
            <a:gdLst/>
            <a:ahLst/>
            <a:cxnLst/>
            <a:rect l="l" t="t" r="r" b="b"/>
            <a:pathLst>
              <a:path w="1021" h="524" extrusionOk="0">
                <a:moveTo>
                  <a:pt x="787" y="524"/>
                </a:moveTo>
                <a:lnTo>
                  <a:pt x="0" y="524"/>
                </a:lnTo>
                <a:lnTo>
                  <a:pt x="406" y="0"/>
                </a:lnTo>
                <a:lnTo>
                  <a:pt x="1021" y="0"/>
                </a:lnTo>
                <a:lnTo>
                  <a:pt x="787" y="524"/>
                </a:lnTo>
                <a:close/>
              </a:path>
            </a:pathLst>
          </a:custGeom>
          <a:solidFill>
            <a:srgbClr val="155F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5"/>
          <p:cNvSpPr/>
          <p:nvPr/>
        </p:nvSpPr>
        <p:spPr>
          <a:xfrm rot="5400000">
            <a:off x="2545840" y="265618"/>
            <a:ext cx="1029133" cy="4277604"/>
          </a:xfrm>
          <a:prstGeom prst="round2SameRect">
            <a:avLst>
              <a:gd name="adj1" fmla="val 50000"/>
              <a:gd name="adj2" fmla="val 0"/>
            </a:avLst>
          </a:pr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3" name="Google Shape;453;p15"/>
          <p:cNvCxnSpPr/>
          <p:nvPr/>
        </p:nvCxnSpPr>
        <p:spPr>
          <a:xfrm rot="10800000">
            <a:off x="1378425" y="2388360"/>
            <a:ext cx="3179931" cy="13647"/>
          </a:xfrm>
          <a:prstGeom prst="straightConnector1">
            <a:avLst/>
          </a:prstGeom>
          <a:noFill/>
          <a:ln w="698500" cap="rnd" cmpd="sng">
            <a:solidFill>
              <a:schemeClr val="lt1">
                <a:alpha val="45882"/>
              </a:schemeClr>
            </a:solidFill>
            <a:prstDash val="solid"/>
            <a:miter lim="800000"/>
            <a:headEnd type="none" w="sm" len="sm"/>
            <a:tailEnd type="none" w="sm" len="sm"/>
          </a:ln>
        </p:spPr>
      </p:cxnSp>
      <p:sp>
        <p:nvSpPr>
          <p:cNvPr id="454" name="Google Shape;454;p15"/>
          <p:cNvSpPr txBox="1"/>
          <p:nvPr/>
        </p:nvSpPr>
        <p:spPr>
          <a:xfrm>
            <a:off x="1433014" y="2191719"/>
            <a:ext cx="19159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Arial"/>
                <a:ea typeface="Arial"/>
                <a:cs typeface="Arial"/>
                <a:sym typeface="Arial"/>
              </a:rPr>
              <a:t>Orientée client</a:t>
            </a:r>
            <a:endParaRPr sz="2000">
              <a:solidFill>
                <a:schemeClr val="lt1"/>
              </a:solidFill>
              <a:latin typeface="Arial"/>
              <a:ea typeface="Arial"/>
              <a:cs typeface="Arial"/>
              <a:sym typeface="Arial"/>
            </a:endParaRPr>
          </a:p>
        </p:txBody>
      </p:sp>
      <p:grpSp>
        <p:nvGrpSpPr>
          <p:cNvPr id="455" name="Google Shape;455;p15"/>
          <p:cNvGrpSpPr/>
          <p:nvPr/>
        </p:nvGrpSpPr>
        <p:grpSpPr>
          <a:xfrm>
            <a:off x="5186149" y="2374712"/>
            <a:ext cx="3031421" cy="741467"/>
            <a:chOff x="2886471" y="1964881"/>
            <a:chExt cx="2210584" cy="3872078"/>
          </a:xfrm>
        </p:grpSpPr>
        <p:cxnSp>
          <p:nvCxnSpPr>
            <p:cNvPr id="456" name="Google Shape;456;p15"/>
            <p:cNvCxnSpPr/>
            <p:nvPr/>
          </p:nvCxnSpPr>
          <p:spPr>
            <a:xfrm rot="5400000" flipH="1">
              <a:off x="3160436" y="3900341"/>
              <a:ext cx="3872058" cy="1179"/>
            </a:xfrm>
            <a:prstGeom prst="straightConnector1">
              <a:avLst/>
            </a:prstGeom>
            <a:noFill/>
            <a:ln w="9525" cap="flat" cmpd="sng">
              <a:solidFill>
                <a:srgbClr val="357DEA"/>
              </a:solidFill>
              <a:prstDash val="solid"/>
              <a:miter lim="800000"/>
              <a:headEnd type="none" w="sm" len="sm"/>
              <a:tailEnd type="none" w="sm" len="sm"/>
            </a:ln>
          </p:spPr>
        </p:cxnSp>
        <p:cxnSp>
          <p:nvCxnSpPr>
            <p:cNvPr id="457" name="Google Shape;457;p15"/>
            <p:cNvCxnSpPr/>
            <p:nvPr/>
          </p:nvCxnSpPr>
          <p:spPr>
            <a:xfrm rot="10800000">
              <a:off x="3991173" y="860179"/>
              <a:ext cx="0" cy="2209404"/>
            </a:xfrm>
            <a:prstGeom prst="straightConnector1">
              <a:avLst/>
            </a:prstGeom>
            <a:noFill/>
            <a:ln w="9525" cap="flat" cmpd="sng">
              <a:solidFill>
                <a:srgbClr val="357DEA"/>
              </a:solidFill>
              <a:prstDash val="solid"/>
              <a:miter lim="800000"/>
              <a:headEnd type="none" w="sm" len="sm"/>
              <a:tailEnd type="none" w="sm" len="sm"/>
            </a:ln>
          </p:spPr>
        </p:cxnSp>
      </p:grpSp>
      <p:grpSp>
        <p:nvGrpSpPr>
          <p:cNvPr id="458" name="Google Shape;458;p15"/>
          <p:cNvGrpSpPr/>
          <p:nvPr/>
        </p:nvGrpSpPr>
        <p:grpSpPr>
          <a:xfrm>
            <a:off x="0" y="2737291"/>
            <a:ext cx="7158793" cy="1354630"/>
            <a:chOff x="0" y="2737291"/>
            <a:chExt cx="7158793" cy="1354630"/>
          </a:xfrm>
        </p:grpSpPr>
        <p:sp>
          <p:nvSpPr>
            <p:cNvPr id="459" name="Google Shape;459;p15"/>
            <p:cNvSpPr/>
            <p:nvPr/>
          </p:nvSpPr>
          <p:spPr>
            <a:xfrm rot="5400000">
              <a:off x="-236429" y="2973720"/>
              <a:ext cx="1354630" cy="881772"/>
            </a:xfrm>
            <a:custGeom>
              <a:avLst/>
              <a:gdLst/>
              <a:ahLst/>
              <a:cxnLst/>
              <a:rect l="l" t="t" r="r" b="b"/>
              <a:pathLst>
                <a:path w="805" h="524" extrusionOk="0">
                  <a:moveTo>
                    <a:pt x="786" y="524"/>
                  </a:moveTo>
                  <a:lnTo>
                    <a:pt x="0" y="524"/>
                  </a:lnTo>
                  <a:lnTo>
                    <a:pt x="193" y="0"/>
                  </a:lnTo>
                  <a:lnTo>
                    <a:pt x="805" y="0"/>
                  </a:lnTo>
                  <a:lnTo>
                    <a:pt x="786" y="524"/>
                  </a:lnTo>
                  <a:close/>
                </a:path>
              </a:pathLst>
            </a:custGeom>
            <a:solidFill>
              <a:srgbClr val="ED78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5"/>
            <p:cNvSpPr/>
            <p:nvPr/>
          </p:nvSpPr>
          <p:spPr>
            <a:xfrm rot="5400000">
              <a:off x="2488548" y="1439335"/>
              <a:ext cx="1023570" cy="4277603"/>
            </a:xfrm>
            <a:prstGeom prst="round2SameRect">
              <a:avLst>
                <a:gd name="adj1" fmla="val 50000"/>
                <a:gd name="adj2" fmla="val 0"/>
              </a:avLst>
            </a:prstGeom>
            <a:solidFill>
              <a:srgbClr val="F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61" name="Google Shape;461;p15"/>
            <p:cNvCxnSpPr/>
            <p:nvPr/>
          </p:nvCxnSpPr>
          <p:spPr>
            <a:xfrm rot="10800000">
              <a:off x="1407995" y="3564342"/>
              <a:ext cx="3179931" cy="13647"/>
            </a:xfrm>
            <a:prstGeom prst="straightConnector1">
              <a:avLst/>
            </a:prstGeom>
            <a:noFill/>
            <a:ln w="698500" cap="rnd" cmpd="sng">
              <a:solidFill>
                <a:schemeClr val="lt1">
                  <a:alpha val="45882"/>
                </a:schemeClr>
              </a:solidFill>
              <a:prstDash val="solid"/>
              <a:miter lim="800000"/>
              <a:headEnd type="none" w="sm" len="sm"/>
              <a:tailEnd type="none" w="sm" len="sm"/>
            </a:ln>
          </p:spPr>
        </p:cxnSp>
        <p:sp>
          <p:nvSpPr>
            <p:cNvPr id="462" name="Google Shape;462;p15"/>
            <p:cNvSpPr txBox="1"/>
            <p:nvPr/>
          </p:nvSpPr>
          <p:spPr>
            <a:xfrm>
              <a:off x="1368008" y="3267384"/>
              <a:ext cx="322075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Arial"/>
                  <a:ea typeface="Arial"/>
                  <a:cs typeface="Arial"/>
                  <a:sym typeface="Arial"/>
                </a:rPr>
                <a:t>Accepte les changements de</a:t>
              </a:r>
              <a:endParaRPr/>
            </a:p>
            <a:p>
              <a:pPr marL="0" marR="0" lvl="0" indent="0" algn="l" rtl="0">
                <a:spcBef>
                  <a:spcPts val="0"/>
                </a:spcBef>
                <a:spcAft>
                  <a:spcPts val="0"/>
                </a:spcAft>
                <a:buNone/>
              </a:pPr>
              <a:r>
                <a:rPr lang="fr-FR" sz="1800">
                  <a:solidFill>
                    <a:schemeClr val="lt1"/>
                  </a:solidFill>
                  <a:latin typeface="Arial"/>
                  <a:ea typeface="Arial"/>
                  <a:cs typeface="Arial"/>
                  <a:sym typeface="Arial"/>
                </a:rPr>
                <a:t> besoins</a:t>
              </a:r>
              <a:endParaRPr sz="1800">
                <a:solidFill>
                  <a:schemeClr val="lt1"/>
                </a:solidFill>
                <a:latin typeface="Arial"/>
                <a:ea typeface="Arial"/>
                <a:cs typeface="Arial"/>
                <a:sym typeface="Arial"/>
              </a:endParaRPr>
            </a:p>
          </p:txBody>
        </p:sp>
        <p:cxnSp>
          <p:nvCxnSpPr>
            <p:cNvPr id="463" name="Google Shape;463;p15"/>
            <p:cNvCxnSpPr/>
            <p:nvPr/>
          </p:nvCxnSpPr>
          <p:spPr>
            <a:xfrm flipH="1">
              <a:off x="5119796" y="3597444"/>
              <a:ext cx="2038997" cy="2079"/>
            </a:xfrm>
            <a:prstGeom prst="straightConnector1">
              <a:avLst/>
            </a:prstGeom>
            <a:noFill/>
            <a:ln w="9525" cap="flat" cmpd="sng">
              <a:solidFill>
                <a:schemeClr val="accent2"/>
              </a:solidFill>
              <a:prstDash val="solid"/>
              <a:miter lim="800000"/>
              <a:headEnd type="none" w="sm" len="sm"/>
              <a:tailEnd type="none" w="sm" len="sm"/>
            </a:ln>
          </p:spPr>
        </p:cxnSp>
      </p:grpSp>
      <p:grpSp>
        <p:nvGrpSpPr>
          <p:cNvPr id="464" name="Google Shape;464;p15"/>
          <p:cNvGrpSpPr/>
          <p:nvPr/>
        </p:nvGrpSpPr>
        <p:grpSpPr>
          <a:xfrm>
            <a:off x="0" y="4197601"/>
            <a:ext cx="7074684" cy="1354630"/>
            <a:chOff x="0" y="4197601"/>
            <a:chExt cx="7074684" cy="1354630"/>
          </a:xfrm>
        </p:grpSpPr>
        <p:sp>
          <p:nvSpPr>
            <p:cNvPr id="465" name="Google Shape;465;p15"/>
            <p:cNvSpPr/>
            <p:nvPr/>
          </p:nvSpPr>
          <p:spPr>
            <a:xfrm rot="5400000">
              <a:off x="-236429" y="4434030"/>
              <a:ext cx="1354630" cy="881772"/>
            </a:xfrm>
            <a:custGeom>
              <a:avLst/>
              <a:gdLst/>
              <a:ahLst/>
              <a:cxnLst/>
              <a:rect l="l" t="t" r="r" b="b"/>
              <a:pathLst>
                <a:path w="805" h="524" extrusionOk="0">
                  <a:moveTo>
                    <a:pt x="805" y="524"/>
                  </a:moveTo>
                  <a:lnTo>
                    <a:pt x="19" y="524"/>
                  </a:lnTo>
                  <a:lnTo>
                    <a:pt x="0" y="0"/>
                  </a:lnTo>
                  <a:lnTo>
                    <a:pt x="612" y="0"/>
                  </a:lnTo>
                  <a:lnTo>
                    <a:pt x="805" y="524"/>
                  </a:lnTo>
                  <a:close/>
                </a:path>
              </a:pathLst>
            </a:custGeom>
            <a:solidFill>
              <a:srgbClr val="F5AB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15"/>
            <p:cNvSpPr/>
            <p:nvPr/>
          </p:nvSpPr>
          <p:spPr>
            <a:xfrm rot="5400000">
              <a:off x="2498397" y="2572085"/>
              <a:ext cx="1023570" cy="4277603"/>
            </a:xfrm>
            <a:prstGeom prst="round2SameRect">
              <a:avLst>
                <a:gd name="adj1" fmla="val 50000"/>
                <a:gd name="adj2" fmla="val 0"/>
              </a:avLst>
            </a:prstGeom>
            <a:solidFill>
              <a:srgbClr val="F7C0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67" name="Google Shape;467;p15"/>
            <p:cNvCxnSpPr/>
            <p:nvPr/>
          </p:nvCxnSpPr>
          <p:spPr>
            <a:xfrm rot="10800000">
              <a:off x="1367052" y="4697105"/>
              <a:ext cx="3179931" cy="13647"/>
            </a:xfrm>
            <a:prstGeom prst="straightConnector1">
              <a:avLst/>
            </a:prstGeom>
            <a:noFill/>
            <a:ln w="698500" cap="rnd" cmpd="sng">
              <a:solidFill>
                <a:schemeClr val="lt1">
                  <a:alpha val="45882"/>
                </a:schemeClr>
              </a:solidFill>
              <a:prstDash val="solid"/>
              <a:miter lim="800000"/>
              <a:headEnd type="none" w="sm" len="sm"/>
              <a:tailEnd type="none" w="sm" len="sm"/>
            </a:ln>
          </p:spPr>
        </p:cxnSp>
        <p:sp>
          <p:nvSpPr>
            <p:cNvPr id="468" name="Google Shape;468;p15"/>
            <p:cNvSpPr txBox="1"/>
            <p:nvPr/>
          </p:nvSpPr>
          <p:spPr>
            <a:xfrm>
              <a:off x="1477191" y="4436416"/>
              <a:ext cx="240482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Arial"/>
                  <a:ea typeface="Arial"/>
                  <a:cs typeface="Arial"/>
                  <a:sym typeface="Arial"/>
                </a:rPr>
                <a:t>Livrer fréquemment</a:t>
              </a:r>
              <a:endParaRPr sz="2000">
                <a:solidFill>
                  <a:schemeClr val="lt1"/>
                </a:solidFill>
                <a:latin typeface="Arial"/>
                <a:ea typeface="Arial"/>
                <a:cs typeface="Arial"/>
                <a:sym typeface="Arial"/>
              </a:endParaRPr>
            </a:p>
          </p:txBody>
        </p:sp>
        <p:cxnSp>
          <p:nvCxnSpPr>
            <p:cNvPr id="469" name="Google Shape;469;p15"/>
            <p:cNvCxnSpPr>
              <a:stCxn id="466" idx="3"/>
            </p:cNvCxnSpPr>
            <p:nvPr/>
          </p:nvCxnSpPr>
          <p:spPr>
            <a:xfrm rot="10800000" flipH="1">
              <a:off x="5148984" y="4704287"/>
              <a:ext cx="1925700" cy="6600"/>
            </a:xfrm>
            <a:prstGeom prst="straightConnector1">
              <a:avLst/>
            </a:prstGeom>
            <a:noFill/>
            <a:ln w="9525" cap="flat" cmpd="sng">
              <a:solidFill>
                <a:srgbClr val="FECA4A"/>
              </a:solidFill>
              <a:prstDash val="solid"/>
              <a:miter lim="800000"/>
              <a:headEnd type="none" w="sm" len="sm"/>
              <a:tailEnd type="none" w="sm" len="sm"/>
            </a:ln>
          </p:spPr>
        </p:cxnSp>
      </p:grpSp>
      <p:grpSp>
        <p:nvGrpSpPr>
          <p:cNvPr id="470" name="Google Shape;470;p15"/>
          <p:cNvGrpSpPr/>
          <p:nvPr/>
        </p:nvGrpSpPr>
        <p:grpSpPr>
          <a:xfrm>
            <a:off x="0" y="5329993"/>
            <a:ext cx="8193505" cy="1743982"/>
            <a:chOff x="0" y="5329993"/>
            <a:chExt cx="8193505" cy="1743982"/>
          </a:xfrm>
        </p:grpSpPr>
        <p:sp>
          <p:nvSpPr>
            <p:cNvPr id="471" name="Google Shape;471;p15"/>
            <p:cNvSpPr/>
            <p:nvPr/>
          </p:nvSpPr>
          <p:spPr>
            <a:xfrm rot="5400000">
              <a:off x="-420692" y="5771510"/>
              <a:ext cx="1723157" cy="881772"/>
            </a:xfrm>
            <a:custGeom>
              <a:avLst/>
              <a:gdLst/>
              <a:ahLst/>
              <a:cxnLst/>
              <a:rect l="l" t="t" r="r" b="b"/>
              <a:pathLst>
                <a:path w="1024" h="524" extrusionOk="0">
                  <a:moveTo>
                    <a:pt x="1024" y="524"/>
                  </a:moveTo>
                  <a:lnTo>
                    <a:pt x="234" y="524"/>
                  </a:lnTo>
                  <a:lnTo>
                    <a:pt x="0" y="0"/>
                  </a:lnTo>
                  <a:lnTo>
                    <a:pt x="615" y="0"/>
                  </a:lnTo>
                  <a:lnTo>
                    <a:pt x="1024" y="524"/>
                  </a:lnTo>
                  <a:close/>
                </a:path>
              </a:pathLst>
            </a:custGeom>
            <a:solidFill>
              <a:srgbClr val="28235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5"/>
            <p:cNvSpPr/>
            <p:nvPr/>
          </p:nvSpPr>
          <p:spPr>
            <a:xfrm rot="5400000">
              <a:off x="2503783" y="3732143"/>
              <a:ext cx="1029133" cy="4277604"/>
            </a:xfrm>
            <a:prstGeom prst="round2SameRect">
              <a:avLst>
                <a:gd name="adj1" fmla="val 50000"/>
                <a:gd name="adj2" fmla="val 0"/>
              </a:avLst>
            </a:prstGeom>
            <a:solidFill>
              <a:srgbClr val="352F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73" name="Google Shape;473;p15"/>
            <p:cNvCxnSpPr/>
            <p:nvPr/>
          </p:nvCxnSpPr>
          <p:spPr>
            <a:xfrm rot="10800000">
              <a:off x="1460312" y="5868537"/>
              <a:ext cx="3125336" cy="13648"/>
            </a:xfrm>
            <a:prstGeom prst="straightConnector1">
              <a:avLst/>
            </a:prstGeom>
            <a:noFill/>
            <a:ln w="698500" cap="rnd" cmpd="sng">
              <a:solidFill>
                <a:schemeClr val="lt1">
                  <a:alpha val="45882"/>
                </a:schemeClr>
              </a:solidFill>
              <a:prstDash val="solid"/>
              <a:miter lim="800000"/>
              <a:headEnd type="none" w="sm" len="sm"/>
              <a:tailEnd type="none" w="sm" len="sm"/>
            </a:ln>
          </p:spPr>
        </p:cxnSp>
        <p:sp>
          <p:nvSpPr>
            <p:cNvPr id="474" name="Google Shape;474;p15"/>
            <p:cNvSpPr txBox="1"/>
            <p:nvPr/>
          </p:nvSpPr>
          <p:spPr>
            <a:xfrm flipH="1">
              <a:off x="1324310" y="5519272"/>
              <a:ext cx="44598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Arial"/>
                  <a:ea typeface="Arial"/>
                  <a:cs typeface="Arial"/>
                  <a:sym typeface="Arial"/>
                </a:rPr>
                <a:t>Travail d'équipe </a:t>
              </a:r>
              <a:endParaRPr/>
            </a:p>
            <a:p>
              <a:pPr marL="0" marR="0" lvl="0" indent="0" algn="l" rtl="0">
                <a:spcBef>
                  <a:spcPts val="0"/>
                </a:spcBef>
                <a:spcAft>
                  <a:spcPts val="0"/>
                </a:spcAft>
                <a:buNone/>
              </a:pPr>
              <a:r>
                <a:rPr lang="fr-FR" sz="2000">
                  <a:solidFill>
                    <a:schemeClr val="lt1"/>
                  </a:solidFill>
                  <a:latin typeface="Arial"/>
                  <a:ea typeface="Arial"/>
                  <a:cs typeface="Arial"/>
                  <a:sym typeface="Arial"/>
                </a:rPr>
                <a:t>auto-organisées</a:t>
              </a:r>
              <a:endParaRPr sz="2000">
                <a:solidFill>
                  <a:schemeClr val="lt1"/>
                </a:solidFill>
                <a:latin typeface="Arial"/>
                <a:ea typeface="Arial"/>
                <a:cs typeface="Arial"/>
                <a:sym typeface="Arial"/>
              </a:endParaRPr>
            </a:p>
          </p:txBody>
        </p:sp>
        <p:grpSp>
          <p:nvGrpSpPr>
            <p:cNvPr id="475" name="Google Shape;475;p15"/>
            <p:cNvGrpSpPr/>
            <p:nvPr/>
          </p:nvGrpSpPr>
          <p:grpSpPr>
            <a:xfrm rot="10800000" flipH="1">
              <a:off x="5147481" y="5329993"/>
              <a:ext cx="3046025" cy="637140"/>
              <a:chOff x="2886471" y="1962372"/>
              <a:chExt cx="2212925" cy="2015884"/>
            </a:xfrm>
          </p:grpSpPr>
          <p:cxnSp>
            <p:nvCxnSpPr>
              <p:cNvPr id="476" name="Google Shape;476;p15"/>
              <p:cNvCxnSpPr/>
              <p:nvPr/>
            </p:nvCxnSpPr>
            <p:spPr>
              <a:xfrm rot="5400000" flipH="1">
                <a:off x="4089406" y="2968265"/>
                <a:ext cx="2015884" cy="4097"/>
              </a:xfrm>
              <a:prstGeom prst="straightConnector1">
                <a:avLst/>
              </a:prstGeom>
              <a:noFill/>
              <a:ln w="9525" cap="flat" cmpd="sng">
                <a:solidFill>
                  <a:srgbClr val="352F70"/>
                </a:solidFill>
                <a:prstDash val="solid"/>
                <a:miter lim="800000"/>
                <a:headEnd type="none" w="sm" len="sm"/>
                <a:tailEnd type="none" w="sm" len="sm"/>
              </a:ln>
            </p:spPr>
          </p:cxnSp>
          <p:cxnSp>
            <p:nvCxnSpPr>
              <p:cNvPr id="477" name="Google Shape;477;p15"/>
              <p:cNvCxnSpPr/>
              <p:nvPr/>
            </p:nvCxnSpPr>
            <p:spPr>
              <a:xfrm rot="10800000">
                <a:off x="3991173" y="860179"/>
                <a:ext cx="0" cy="2209404"/>
              </a:xfrm>
              <a:prstGeom prst="straightConnector1">
                <a:avLst/>
              </a:prstGeom>
              <a:noFill/>
              <a:ln w="9525" cap="flat" cmpd="sng">
                <a:solidFill>
                  <a:srgbClr val="352F70"/>
                </a:solidFill>
                <a:prstDash val="solid"/>
                <a:miter lim="800000"/>
                <a:headEnd type="none" w="sm" len="sm"/>
                <a:tailEnd type="none" w="sm" len="sm"/>
              </a:ln>
            </p:spPr>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48"/>
                                        </p:tgtEl>
                                        <p:attrNameLst>
                                          <p:attrName>style.visibility</p:attrName>
                                        </p:attrNameLst>
                                      </p:cBhvr>
                                      <p:to>
                                        <p:strVal val="visible"/>
                                      </p:to>
                                    </p:set>
                                    <p:anim calcmode="lin" valueType="num">
                                      <p:cBhvr additive="base">
                                        <p:cTn id="7" dur="500"/>
                                        <p:tgtEl>
                                          <p:spTgt spid="448"/>
                                        </p:tgtEl>
                                        <p:attrNameLst>
                                          <p:attrName>ppt_w</p:attrName>
                                        </p:attrNameLst>
                                      </p:cBhvr>
                                      <p:tavLst>
                                        <p:tav tm="0">
                                          <p:val>
                                            <p:strVal val="0"/>
                                          </p:val>
                                        </p:tav>
                                        <p:tav tm="100000">
                                          <p:val>
                                            <p:strVal val="#ppt_w"/>
                                          </p:val>
                                        </p:tav>
                                      </p:tavLst>
                                    </p:anim>
                                    <p:anim calcmode="lin" valueType="num">
                                      <p:cBhvr additive="base">
                                        <p:cTn id="8" dur="500"/>
                                        <p:tgtEl>
                                          <p:spTgt spid="448"/>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55"/>
                                        </p:tgtEl>
                                        <p:attrNameLst>
                                          <p:attrName>style.visibility</p:attrName>
                                        </p:attrNameLst>
                                      </p:cBhvr>
                                      <p:to>
                                        <p:strVal val="visible"/>
                                      </p:to>
                                    </p:set>
                                    <p:animEffect transition="in" filter="fade">
                                      <p:cBhvr>
                                        <p:cTn id="12" dur="1000"/>
                                        <p:tgtEl>
                                          <p:spTgt spid="455"/>
                                        </p:tgtEl>
                                      </p:cBhvr>
                                    </p:animEffect>
                                  </p:childTnLst>
                                </p:cTn>
                              </p:par>
                              <p:par>
                                <p:cTn id="13" presetID="10" presetClass="entr" presetSubtype="0" fill="hold" nodeType="withEffect">
                                  <p:stCondLst>
                                    <p:cond delay="0"/>
                                  </p:stCondLst>
                                  <p:childTnLst>
                                    <p:set>
                                      <p:cBhvr>
                                        <p:cTn id="14" dur="1" fill="hold">
                                          <p:stCondLst>
                                            <p:cond delay="0"/>
                                          </p:stCondLst>
                                        </p:cTn>
                                        <p:tgtEl>
                                          <p:spTgt spid="453"/>
                                        </p:tgtEl>
                                        <p:attrNameLst>
                                          <p:attrName>style.visibility</p:attrName>
                                        </p:attrNameLst>
                                      </p:cBhvr>
                                      <p:to>
                                        <p:strVal val="visible"/>
                                      </p:to>
                                    </p:set>
                                    <p:animEffect transition="in" filter="fade">
                                      <p:cBhvr>
                                        <p:cTn id="15" dur="1000"/>
                                        <p:tgtEl>
                                          <p:spTgt spid="453"/>
                                        </p:tgtEl>
                                      </p:cBhvr>
                                    </p:animEffect>
                                  </p:childTnLst>
                                </p:cTn>
                              </p:par>
                              <p:par>
                                <p:cTn id="16" presetID="10" presetClass="entr" presetSubtype="0" fill="hold" nodeType="withEffect">
                                  <p:stCondLst>
                                    <p:cond delay="0"/>
                                  </p:stCondLst>
                                  <p:childTnLst>
                                    <p:set>
                                      <p:cBhvr>
                                        <p:cTn id="17" dur="1" fill="hold">
                                          <p:stCondLst>
                                            <p:cond delay="0"/>
                                          </p:stCondLst>
                                        </p:cTn>
                                        <p:tgtEl>
                                          <p:spTgt spid="454"/>
                                        </p:tgtEl>
                                        <p:attrNameLst>
                                          <p:attrName>style.visibility</p:attrName>
                                        </p:attrNameLst>
                                      </p:cBhvr>
                                      <p:to>
                                        <p:strVal val="visible"/>
                                      </p:to>
                                    </p:set>
                                    <p:animEffect transition="in" filter="fade">
                                      <p:cBhvr>
                                        <p:cTn id="18" dur="1000"/>
                                        <p:tgtEl>
                                          <p:spTgt spid="454"/>
                                        </p:tgtEl>
                                      </p:cBhvr>
                                    </p:animEffect>
                                  </p:childTnLst>
                                </p:cTn>
                              </p:par>
                              <p:par>
                                <p:cTn id="19" presetID="10" presetClass="entr" presetSubtype="0" fill="hold" nodeType="with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1000"/>
                                        <p:tgtEl>
                                          <p:spTgt spid="451"/>
                                        </p:tgtEl>
                                      </p:cBhvr>
                                    </p:animEffect>
                                  </p:childTnLst>
                                </p:cTn>
                              </p:par>
                              <p:par>
                                <p:cTn id="22" presetID="10" presetClass="entr" presetSubtype="0" fill="hold" nodeType="withEffect">
                                  <p:stCondLst>
                                    <p:cond delay="0"/>
                                  </p:stCondLst>
                                  <p:childTnLst>
                                    <p:set>
                                      <p:cBhvr>
                                        <p:cTn id="23" dur="1" fill="hold">
                                          <p:stCondLst>
                                            <p:cond delay="0"/>
                                          </p:stCondLst>
                                        </p:cTn>
                                        <p:tgtEl>
                                          <p:spTgt spid="452"/>
                                        </p:tgtEl>
                                        <p:attrNameLst>
                                          <p:attrName>style.visibility</p:attrName>
                                        </p:attrNameLst>
                                      </p:cBhvr>
                                      <p:to>
                                        <p:strVal val="visible"/>
                                      </p:to>
                                    </p:set>
                                    <p:animEffect transition="in" filter="fade">
                                      <p:cBhvr>
                                        <p:cTn id="24" dur="1000"/>
                                        <p:tgtEl>
                                          <p:spTgt spid="45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58"/>
                                        </p:tgtEl>
                                        <p:attrNameLst>
                                          <p:attrName>style.visibility</p:attrName>
                                        </p:attrNameLst>
                                      </p:cBhvr>
                                      <p:to>
                                        <p:strVal val="visible"/>
                                      </p:to>
                                    </p:set>
                                    <p:animEffect transition="in" filter="fade">
                                      <p:cBhvr>
                                        <p:cTn id="28" dur="1000"/>
                                        <p:tgtEl>
                                          <p:spTgt spid="45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464"/>
                                        </p:tgtEl>
                                        <p:attrNameLst>
                                          <p:attrName>style.visibility</p:attrName>
                                        </p:attrNameLst>
                                      </p:cBhvr>
                                      <p:to>
                                        <p:strVal val="visible"/>
                                      </p:to>
                                    </p:set>
                                    <p:animEffect transition="in" filter="fade">
                                      <p:cBhvr>
                                        <p:cTn id="32" dur="1000"/>
                                        <p:tgtEl>
                                          <p:spTgt spid="464"/>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470"/>
                                        </p:tgtEl>
                                        <p:attrNameLst>
                                          <p:attrName>style.visibility</p:attrName>
                                        </p:attrNameLst>
                                      </p:cBhvr>
                                      <p:to>
                                        <p:strVal val="visible"/>
                                      </p:to>
                                    </p:set>
                                    <p:animEffect transition="in" filter="fade">
                                      <p:cBhvr>
                                        <p:cTn id="36"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6"/>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Contexte du projet |  Scrum</a:t>
            </a:r>
            <a:endParaRPr>
              <a:latin typeface="Arial"/>
              <a:ea typeface="Arial"/>
              <a:cs typeface="Arial"/>
              <a:sym typeface="Arial"/>
            </a:endParaRPr>
          </a:p>
        </p:txBody>
      </p:sp>
      <p:sp>
        <p:nvSpPr>
          <p:cNvPr id="483" name="Google Shape;483;p16"/>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16</a:t>
            </a:fld>
            <a:endParaRPr/>
          </a:p>
        </p:txBody>
      </p:sp>
      <p:sp>
        <p:nvSpPr>
          <p:cNvPr id="484" name="Google Shape;484;p16"/>
          <p:cNvSpPr/>
          <p:nvPr/>
        </p:nvSpPr>
        <p:spPr>
          <a:xfrm>
            <a:off x="10016150" y="3972656"/>
            <a:ext cx="1197392" cy="1197392"/>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16"/>
          <p:cNvSpPr/>
          <p:nvPr/>
        </p:nvSpPr>
        <p:spPr>
          <a:xfrm>
            <a:off x="7260480" y="4280349"/>
            <a:ext cx="2884266" cy="580746"/>
          </a:xfrm>
          <a:prstGeom prst="homePlate">
            <a:avLst>
              <a:gd name="adj" fmla="val 38235"/>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86" name="Google Shape;486;p16"/>
          <p:cNvGrpSpPr/>
          <p:nvPr/>
        </p:nvGrpSpPr>
        <p:grpSpPr>
          <a:xfrm flipH="1">
            <a:off x="5585946" y="1463006"/>
            <a:ext cx="3398648" cy="3398091"/>
            <a:chOff x="4995650" y="1463006"/>
            <a:chExt cx="3398648" cy="3398091"/>
          </a:xfrm>
        </p:grpSpPr>
        <p:sp>
          <p:nvSpPr>
            <p:cNvPr id="487" name="Google Shape;487;p16"/>
            <p:cNvSpPr/>
            <p:nvPr/>
          </p:nvSpPr>
          <p:spPr>
            <a:xfrm>
              <a:off x="4995650" y="1463006"/>
              <a:ext cx="3398091" cy="3398091"/>
            </a:xfrm>
            <a:prstGeom prst="blockArc">
              <a:avLst>
                <a:gd name="adj1" fmla="val 5395647"/>
                <a:gd name="adj2" fmla="val 14797"/>
                <a:gd name="adj3" fmla="val 17431"/>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16"/>
            <p:cNvSpPr/>
            <p:nvPr/>
          </p:nvSpPr>
          <p:spPr>
            <a:xfrm rot="10800000" flipH="1">
              <a:off x="7800976" y="3164430"/>
              <a:ext cx="593322" cy="287803"/>
            </a:xfrm>
            <a:prstGeom prst="triangle">
              <a:avLst>
                <a:gd name="adj" fmla="val 50000"/>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16"/>
            <p:cNvSpPr/>
            <p:nvPr/>
          </p:nvSpPr>
          <p:spPr>
            <a:xfrm flipH="1">
              <a:off x="6387892" y="4271317"/>
              <a:ext cx="589778" cy="589778"/>
            </a:xfrm>
            <a:prstGeom prst="pie">
              <a:avLst>
                <a:gd name="adj1" fmla="val 5378514"/>
                <a:gd name="adj2" fmla="val 16200000"/>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90" name="Google Shape;490;p16"/>
          <p:cNvSpPr/>
          <p:nvPr/>
        </p:nvSpPr>
        <p:spPr>
          <a:xfrm>
            <a:off x="4795839" y="4280349"/>
            <a:ext cx="2050855" cy="582006"/>
          </a:xfrm>
          <a:prstGeom prst="homePlate">
            <a:avLst>
              <a:gd name="adj" fmla="val 38235"/>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16"/>
          <p:cNvSpPr/>
          <p:nvPr/>
        </p:nvSpPr>
        <p:spPr>
          <a:xfrm>
            <a:off x="3799368" y="3972656"/>
            <a:ext cx="1197392" cy="1197392"/>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16"/>
          <p:cNvSpPr/>
          <p:nvPr/>
        </p:nvSpPr>
        <p:spPr>
          <a:xfrm>
            <a:off x="2093275" y="4280349"/>
            <a:ext cx="1869153" cy="582006"/>
          </a:xfrm>
          <a:prstGeom prst="homePlate">
            <a:avLst>
              <a:gd name="adj" fmla="val 38235"/>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16"/>
          <p:cNvSpPr/>
          <p:nvPr/>
        </p:nvSpPr>
        <p:spPr>
          <a:xfrm>
            <a:off x="978459" y="3972656"/>
            <a:ext cx="1197392" cy="1197392"/>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57DEA"/>
              </a:solidFill>
              <a:latin typeface="Calibri"/>
              <a:ea typeface="Calibri"/>
              <a:cs typeface="Calibri"/>
              <a:sym typeface="Calibri"/>
            </a:endParaRPr>
          </a:p>
        </p:txBody>
      </p:sp>
      <p:sp>
        <p:nvSpPr>
          <p:cNvPr id="494" name="Google Shape;494;p16"/>
          <p:cNvSpPr/>
          <p:nvPr/>
        </p:nvSpPr>
        <p:spPr>
          <a:xfrm>
            <a:off x="6399444" y="2276226"/>
            <a:ext cx="1771650" cy="1771650"/>
          </a:xfrm>
          <a:prstGeom prst="ellipse">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Arial"/>
                <a:ea typeface="Arial"/>
                <a:cs typeface="Arial"/>
                <a:sym typeface="Arial"/>
              </a:rPr>
              <a:t>2 à 4 semaines</a:t>
            </a:r>
            <a:endParaRPr sz="1800" b="1">
              <a:solidFill>
                <a:schemeClr val="lt1"/>
              </a:solidFill>
              <a:latin typeface="Arial"/>
              <a:ea typeface="Arial"/>
              <a:cs typeface="Arial"/>
              <a:sym typeface="Arial"/>
            </a:endParaRPr>
          </a:p>
        </p:txBody>
      </p:sp>
      <p:grpSp>
        <p:nvGrpSpPr>
          <p:cNvPr id="495" name="Google Shape;495;p16"/>
          <p:cNvGrpSpPr/>
          <p:nvPr/>
        </p:nvGrpSpPr>
        <p:grpSpPr>
          <a:xfrm>
            <a:off x="4176939" y="4258101"/>
            <a:ext cx="517891" cy="481372"/>
            <a:chOff x="4862513" y="2882900"/>
            <a:chExt cx="360362" cy="363538"/>
          </a:xfrm>
        </p:grpSpPr>
        <p:sp>
          <p:nvSpPr>
            <p:cNvPr id="496" name="Google Shape;496;p16"/>
            <p:cNvSpPr/>
            <p:nvPr/>
          </p:nvSpPr>
          <p:spPr>
            <a:xfrm>
              <a:off x="4862513" y="2882900"/>
              <a:ext cx="255588" cy="333375"/>
            </a:xfrm>
            <a:custGeom>
              <a:avLst/>
              <a:gdLst/>
              <a:ahLst/>
              <a:cxnLst/>
              <a:rect l="l" t="t" r="r" b="b"/>
              <a:pathLst>
                <a:path w="68" h="88" extrusionOk="0">
                  <a:moveTo>
                    <a:pt x="60" y="78"/>
                  </a:moveTo>
                  <a:cubicBezTo>
                    <a:pt x="56" y="72"/>
                    <a:pt x="56" y="72"/>
                    <a:pt x="56" y="72"/>
                  </a:cubicBezTo>
                  <a:cubicBezTo>
                    <a:pt x="8" y="72"/>
                    <a:pt x="8" y="72"/>
                    <a:pt x="8" y="72"/>
                  </a:cubicBezTo>
                  <a:cubicBezTo>
                    <a:pt x="8" y="8"/>
                    <a:pt x="8" y="8"/>
                    <a:pt x="8" y="8"/>
                  </a:cubicBezTo>
                  <a:cubicBezTo>
                    <a:pt x="60" y="8"/>
                    <a:pt x="60" y="8"/>
                    <a:pt x="60" y="8"/>
                  </a:cubicBezTo>
                  <a:cubicBezTo>
                    <a:pt x="60" y="50"/>
                    <a:pt x="60" y="50"/>
                    <a:pt x="60" y="50"/>
                  </a:cubicBezTo>
                  <a:cubicBezTo>
                    <a:pt x="60" y="50"/>
                    <a:pt x="60" y="50"/>
                    <a:pt x="60" y="50"/>
                  </a:cubicBezTo>
                  <a:cubicBezTo>
                    <a:pt x="63" y="50"/>
                    <a:pt x="65" y="51"/>
                    <a:pt x="67" y="53"/>
                  </a:cubicBezTo>
                  <a:cubicBezTo>
                    <a:pt x="67" y="53"/>
                    <a:pt x="67" y="53"/>
                    <a:pt x="67" y="53"/>
                  </a:cubicBezTo>
                  <a:cubicBezTo>
                    <a:pt x="68" y="54"/>
                    <a:pt x="68" y="54"/>
                    <a:pt x="68" y="54"/>
                  </a:cubicBezTo>
                  <a:cubicBezTo>
                    <a:pt x="68" y="26"/>
                    <a:pt x="68" y="26"/>
                    <a:pt x="68" y="26"/>
                  </a:cubicBezTo>
                  <a:cubicBezTo>
                    <a:pt x="68" y="8"/>
                    <a:pt x="68" y="8"/>
                    <a:pt x="68" y="8"/>
                  </a:cubicBezTo>
                  <a:cubicBezTo>
                    <a:pt x="68" y="4"/>
                    <a:pt x="64" y="0"/>
                    <a:pt x="60" y="0"/>
                  </a:cubicBezTo>
                  <a:cubicBezTo>
                    <a:pt x="8" y="0"/>
                    <a:pt x="8" y="0"/>
                    <a:pt x="8" y="0"/>
                  </a:cubicBezTo>
                  <a:cubicBezTo>
                    <a:pt x="4" y="0"/>
                    <a:pt x="0" y="4"/>
                    <a:pt x="0" y="8"/>
                  </a:cubicBezTo>
                  <a:cubicBezTo>
                    <a:pt x="0" y="80"/>
                    <a:pt x="0" y="80"/>
                    <a:pt x="0" y="80"/>
                  </a:cubicBezTo>
                  <a:cubicBezTo>
                    <a:pt x="0" y="84"/>
                    <a:pt x="4" y="88"/>
                    <a:pt x="8" y="88"/>
                  </a:cubicBezTo>
                  <a:cubicBezTo>
                    <a:pt x="8" y="88"/>
                    <a:pt x="8" y="88"/>
                    <a:pt x="8" y="88"/>
                  </a:cubicBezTo>
                  <a:cubicBezTo>
                    <a:pt x="63" y="88"/>
                    <a:pt x="63" y="88"/>
                    <a:pt x="63" y="88"/>
                  </a:cubicBezTo>
                  <a:cubicBezTo>
                    <a:pt x="61" y="85"/>
                    <a:pt x="60" y="82"/>
                    <a:pt x="60" y="80"/>
                  </a:cubicBezTo>
                  <a:lnTo>
                    <a:pt x="60" y="78"/>
                  </a:lnTo>
                  <a:close/>
                  <a:moveTo>
                    <a:pt x="20" y="80"/>
                  </a:moveTo>
                  <a:cubicBezTo>
                    <a:pt x="19" y="80"/>
                    <a:pt x="18" y="79"/>
                    <a:pt x="18" y="78"/>
                  </a:cubicBezTo>
                  <a:cubicBezTo>
                    <a:pt x="18" y="77"/>
                    <a:pt x="19" y="76"/>
                    <a:pt x="20" y="76"/>
                  </a:cubicBezTo>
                  <a:cubicBezTo>
                    <a:pt x="21" y="76"/>
                    <a:pt x="22" y="77"/>
                    <a:pt x="22" y="78"/>
                  </a:cubicBezTo>
                  <a:cubicBezTo>
                    <a:pt x="22" y="79"/>
                    <a:pt x="21" y="80"/>
                    <a:pt x="20" y="80"/>
                  </a:cubicBezTo>
                  <a:close/>
                  <a:moveTo>
                    <a:pt x="38" y="80"/>
                  </a:moveTo>
                  <a:cubicBezTo>
                    <a:pt x="26" y="80"/>
                    <a:pt x="26" y="80"/>
                    <a:pt x="26" y="80"/>
                  </a:cubicBezTo>
                  <a:cubicBezTo>
                    <a:pt x="26" y="76"/>
                    <a:pt x="26" y="76"/>
                    <a:pt x="26" y="76"/>
                  </a:cubicBezTo>
                  <a:cubicBezTo>
                    <a:pt x="38" y="76"/>
                    <a:pt x="38" y="76"/>
                    <a:pt x="38" y="76"/>
                  </a:cubicBezTo>
                  <a:lnTo>
                    <a:pt x="38" y="80"/>
                  </a:lnTo>
                  <a:close/>
                  <a:moveTo>
                    <a:pt x="44" y="80"/>
                  </a:moveTo>
                  <a:cubicBezTo>
                    <a:pt x="43" y="80"/>
                    <a:pt x="42" y="79"/>
                    <a:pt x="42" y="78"/>
                  </a:cubicBezTo>
                  <a:cubicBezTo>
                    <a:pt x="42" y="77"/>
                    <a:pt x="43" y="76"/>
                    <a:pt x="44" y="76"/>
                  </a:cubicBezTo>
                  <a:cubicBezTo>
                    <a:pt x="45" y="76"/>
                    <a:pt x="46" y="77"/>
                    <a:pt x="46" y="78"/>
                  </a:cubicBezTo>
                  <a:cubicBezTo>
                    <a:pt x="46" y="79"/>
                    <a:pt x="45" y="80"/>
                    <a:pt x="44" y="8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6"/>
            <p:cNvSpPr/>
            <p:nvPr/>
          </p:nvSpPr>
          <p:spPr>
            <a:xfrm>
              <a:off x="5060950" y="3005138"/>
              <a:ext cx="161925" cy="241300"/>
            </a:xfrm>
            <a:custGeom>
              <a:avLst/>
              <a:gdLst/>
              <a:ahLst/>
              <a:cxnLst/>
              <a:rect l="l" t="t" r="r" b="b"/>
              <a:pathLst>
                <a:path w="43" h="64" extrusionOk="0">
                  <a:moveTo>
                    <a:pt x="42" y="61"/>
                  </a:moveTo>
                  <a:cubicBezTo>
                    <a:pt x="35" y="51"/>
                    <a:pt x="38" y="55"/>
                    <a:pt x="31" y="46"/>
                  </a:cubicBezTo>
                  <a:cubicBezTo>
                    <a:pt x="31" y="46"/>
                    <a:pt x="31" y="46"/>
                    <a:pt x="31" y="46"/>
                  </a:cubicBezTo>
                  <a:cubicBezTo>
                    <a:pt x="31" y="45"/>
                    <a:pt x="31" y="45"/>
                    <a:pt x="31" y="45"/>
                  </a:cubicBezTo>
                  <a:cubicBezTo>
                    <a:pt x="31" y="45"/>
                    <a:pt x="31" y="45"/>
                    <a:pt x="31" y="45"/>
                  </a:cubicBezTo>
                  <a:cubicBezTo>
                    <a:pt x="31" y="18"/>
                    <a:pt x="31" y="18"/>
                    <a:pt x="31" y="18"/>
                  </a:cubicBezTo>
                  <a:cubicBezTo>
                    <a:pt x="31" y="11"/>
                    <a:pt x="30" y="8"/>
                    <a:pt x="22" y="1"/>
                  </a:cubicBezTo>
                  <a:cubicBezTo>
                    <a:pt x="22" y="1"/>
                    <a:pt x="22" y="1"/>
                    <a:pt x="22" y="1"/>
                  </a:cubicBezTo>
                  <a:cubicBezTo>
                    <a:pt x="22" y="0"/>
                    <a:pt x="21" y="0"/>
                    <a:pt x="20" y="0"/>
                  </a:cubicBezTo>
                  <a:cubicBezTo>
                    <a:pt x="19" y="1"/>
                    <a:pt x="19" y="1"/>
                    <a:pt x="19" y="2"/>
                  </a:cubicBezTo>
                  <a:cubicBezTo>
                    <a:pt x="19" y="27"/>
                    <a:pt x="19" y="27"/>
                    <a:pt x="19" y="27"/>
                  </a:cubicBezTo>
                  <a:cubicBezTo>
                    <a:pt x="19" y="33"/>
                    <a:pt x="19" y="33"/>
                    <a:pt x="19" y="33"/>
                  </a:cubicBezTo>
                  <a:cubicBezTo>
                    <a:pt x="15" y="28"/>
                    <a:pt x="15" y="28"/>
                    <a:pt x="15" y="28"/>
                  </a:cubicBezTo>
                  <a:cubicBezTo>
                    <a:pt x="15" y="28"/>
                    <a:pt x="15" y="28"/>
                    <a:pt x="15" y="28"/>
                  </a:cubicBezTo>
                  <a:cubicBezTo>
                    <a:pt x="11" y="24"/>
                    <a:pt x="11" y="24"/>
                    <a:pt x="11" y="24"/>
                  </a:cubicBezTo>
                  <a:cubicBezTo>
                    <a:pt x="9" y="21"/>
                    <a:pt x="5" y="21"/>
                    <a:pt x="3" y="24"/>
                  </a:cubicBezTo>
                  <a:cubicBezTo>
                    <a:pt x="0" y="26"/>
                    <a:pt x="1" y="30"/>
                    <a:pt x="2" y="32"/>
                  </a:cubicBezTo>
                  <a:cubicBezTo>
                    <a:pt x="7" y="39"/>
                    <a:pt x="7" y="39"/>
                    <a:pt x="7" y="39"/>
                  </a:cubicBezTo>
                  <a:cubicBezTo>
                    <a:pt x="7" y="39"/>
                    <a:pt x="7" y="39"/>
                    <a:pt x="7" y="39"/>
                  </a:cubicBezTo>
                  <a:cubicBezTo>
                    <a:pt x="11" y="44"/>
                    <a:pt x="11" y="44"/>
                    <a:pt x="11" y="44"/>
                  </a:cubicBezTo>
                  <a:cubicBezTo>
                    <a:pt x="11" y="44"/>
                    <a:pt x="11" y="45"/>
                    <a:pt x="11" y="45"/>
                  </a:cubicBezTo>
                  <a:cubicBezTo>
                    <a:pt x="11" y="48"/>
                    <a:pt x="11" y="48"/>
                    <a:pt x="11" y="48"/>
                  </a:cubicBezTo>
                  <a:cubicBezTo>
                    <a:pt x="11" y="50"/>
                    <a:pt x="12" y="53"/>
                    <a:pt x="14" y="56"/>
                  </a:cubicBezTo>
                  <a:cubicBezTo>
                    <a:pt x="14" y="56"/>
                    <a:pt x="14" y="56"/>
                    <a:pt x="14" y="56"/>
                  </a:cubicBezTo>
                  <a:cubicBezTo>
                    <a:pt x="16" y="59"/>
                    <a:pt x="18" y="61"/>
                    <a:pt x="19" y="63"/>
                  </a:cubicBezTo>
                  <a:cubicBezTo>
                    <a:pt x="20" y="64"/>
                    <a:pt x="20" y="64"/>
                    <a:pt x="21" y="64"/>
                  </a:cubicBezTo>
                  <a:cubicBezTo>
                    <a:pt x="41" y="64"/>
                    <a:pt x="41" y="64"/>
                    <a:pt x="41" y="64"/>
                  </a:cubicBezTo>
                  <a:cubicBezTo>
                    <a:pt x="41" y="64"/>
                    <a:pt x="41" y="64"/>
                    <a:pt x="41" y="64"/>
                  </a:cubicBezTo>
                  <a:cubicBezTo>
                    <a:pt x="42" y="64"/>
                    <a:pt x="43" y="63"/>
                    <a:pt x="43" y="62"/>
                  </a:cubicBezTo>
                  <a:cubicBezTo>
                    <a:pt x="43" y="61"/>
                    <a:pt x="43" y="61"/>
                    <a:pt x="42" y="6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16"/>
            <p:cNvSpPr/>
            <p:nvPr/>
          </p:nvSpPr>
          <p:spPr>
            <a:xfrm>
              <a:off x="4937125" y="3079750"/>
              <a:ext cx="104775" cy="158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16"/>
            <p:cNvSpPr/>
            <p:nvPr/>
          </p:nvSpPr>
          <p:spPr>
            <a:xfrm>
              <a:off x="4937125" y="3049588"/>
              <a:ext cx="104775" cy="158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16"/>
            <p:cNvSpPr/>
            <p:nvPr/>
          </p:nvSpPr>
          <p:spPr>
            <a:xfrm>
              <a:off x="4937125" y="3019425"/>
              <a:ext cx="104775" cy="158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16"/>
            <p:cNvSpPr/>
            <p:nvPr/>
          </p:nvSpPr>
          <p:spPr>
            <a:xfrm>
              <a:off x="4937125" y="2989263"/>
              <a:ext cx="104775" cy="158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16"/>
            <p:cNvSpPr/>
            <p:nvPr/>
          </p:nvSpPr>
          <p:spPr>
            <a:xfrm>
              <a:off x="4937125" y="2959100"/>
              <a:ext cx="60325" cy="1428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03" name="Google Shape;503;p16"/>
          <p:cNvSpPr txBox="1"/>
          <p:nvPr/>
        </p:nvSpPr>
        <p:spPr>
          <a:xfrm>
            <a:off x="784012" y="5316986"/>
            <a:ext cx="1586284"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rgbClr val="222021"/>
                </a:solidFill>
                <a:latin typeface="Arial"/>
                <a:ea typeface="Arial"/>
                <a:cs typeface="Arial"/>
                <a:sym typeface="Arial"/>
              </a:rPr>
              <a:t>Product </a:t>
            </a:r>
            <a:endParaRPr/>
          </a:p>
          <a:p>
            <a:pPr marL="0" marR="0" lvl="0" indent="0" algn="ctr" rtl="0">
              <a:spcBef>
                <a:spcPts val="0"/>
              </a:spcBef>
              <a:spcAft>
                <a:spcPts val="0"/>
              </a:spcAft>
              <a:buNone/>
            </a:pPr>
            <a:r>
              <a:rPr lang="fr-FR" sz="1800" b="1">
                <a:solidFill>
                  <a:srgbClr val="222021"/>
                </a:solidFill>
                <a:latin typeface="Arial"/>
                <a:ea typeface="Arial"/>
                <a:cs typeface="Arial"/>
                <a:sym typeface="Arial"/>
              </a:rPr>
              <a:t>Backlog</a:t>
            </a:r>
            <a:endParaRPr sz="1800" b="1">
              <a:solidFill>
                <a:srgbClr val="222021"/>
              </a:solidFill>
              <a:latin typeface="Arial"/>
              <a:ea typeface="Arial"/>
              <a:cs typeface="Arial"/>
              <a:sym typeface="Arial"/>
            </a:endParaRPr>
          </a:p>
        </p:txBody>
      </p:sp>
      <p:sp>
        <p:nvSpPr>
          <p:cNvPr id="504" name="Google Shape;504;p16"/>
          <p:cNvSpPr txBox="1"/>
          <p:nvPr/>
        </p:nvSpPr>
        <p:spPr>
          <a:xfrm>
            <a:off x="9821704" y="5316986"/>
            <a:ext cx="1586284"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rgbClr val="222021"/>
                </a:solidFill>
                <a:latin typeface="Arial"/>
                <a:ea typeface="Arial"/>
                <a:cs typeface="Arial"/>
                <a:sym typeface="Arial"/>
              </a:rPr>
              <a:t>Incrément</a:t>
            </a:r>
            <a:endParaRPr sz="1800" b="1">
              <a:solidFill>
                <a:srgbClr val="222021"/>
              </a:solidFill>
              <a:latin typeface="Arial"/>
              <a:ea typeface="Arial"/>
              <a:cs typeface="Arial"/>
              <a:sym typeface="Arial"/>
            </a:endParaRPr>
          </a:p>
        </p:txBody>
      </p:sp>
      <p:sp>
        <p:nvSpPr>
          <p:cNvPr id="505" name="Google Shape;505;p16"/>
          <p:cNvSpPr/>
          <p:nvPr/>
        </p:nvSpPr>
        <p:spPr>
          <a:xfrm flipH="1">
            <a:off x="8440452" y="1272750"/>
            <a:ext cx="1512343" cy="1512344"/>
          </a:xfrm>
          <a:prstGeom prst="arc">
            <a:avLst>
              <a:gd name="adj1" fmla="val 8879287"/>
              <a:gd name="adj2" fmla="val 0"/>
            </a:avLst>
          </a:prstGeom>
          <a:noFill/>
          <a:ln w="190500" cap="sq" cmpd="sng">
            <a:solidFill>
              <a:srgbClr val="357DE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16"/>
          <p:cNvSpPr/>
          <p:nvPr/>
        </p:nvSpPr>
        <p:spPr>
          <a:xfrm rot="-8892077">
            <a:off x="9669309" y="2501108"/>
            <a:ext cx="195487" cy="88227"/>
          </a:xfrm>
          <a:prstGeom prst="triangle">
            <a:avLst>
              <a:gd name="adj" fmla="val 50000"/>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16"/>
          <p:cNvSpPr txBox="1"/>
          <p:nvPr/>
        </p:nvSpPr>
        <p:spPr>
          <a:xfrm>
            <a:off x="9788187" y="807756"/>
            <a:ext cx="1239203" cy="538609"/>
          </a:xfrm>
          <a:prstGeom prst="rect">
            <a:avLst/>
          </a:prstGeom>
          <a:noFill/>
          <a:ln>
            <a:noFill/>
          </a:ln>
        </p:spPr>
        <p:txBody>
          <a:bodyPr spcFirstLastPara="1" wrap="square" lIns="0" tIns="0" rIns="0" bIns="45700" anchor="t" anchorCtr="0">
            <a:spAutoFit/>
          </a:bodyPr>
          <a:lstStyle/>
          <a:p>
            <a:pPr marL="0" marR="0" lvl="0" indent="0" algn="ctr" rtl="0">
              <a:spcBef>
                <a:spcPts val="0"/>
              </a:spcBef>
              <a:spcAft>
                <a:spcPts val="0"/>
              </a:spcAft>
              <a:buNone/>
            </a:pPr>
            <a:r>
              <a:rPr lang="fr-FR" sz="1600" b="1">
                <a:solidFill>
                  <a:schemeClr val="dk1"/>
                </a:solidFill>
                <a:latin typeface="Arial"/>
                <a:ea typeface="Arial"/>
                <a:cs typeface="Arial"/>
                <a:sym typeface="Arial"/>
              </a:rPr>
              <a:t>Mêler</a:t>
            </a:r>
            <a:endParaRPr/>
          </a:p>
          <a:p>
            <a:pPr marL="0" marR="0" lvl="0" indent="0" algn="ctr" rtl="0">
              <a:spcBef>
                <a:spcPts val="0"/>
              </a:spcBef>
              <a:spcAft>
                <a:spcPts val="0"/>
              </a:spcAft>
              <a:buNone/>
            </a:pPr>
            <a:r>
              <a:rPr lang="fr-FR" sz="1600" b="1">
                <a:solidFill>
                  <a:schemeClr val="dk1"/>
                </a:solidFill>
                <a:latin typeface="Arial"/>
                <a:ea typeface="Arial"/>
                <a:cs typeface="Arial"/>
                <a:sym typeface="Arial"/>
              </a:rPr>
              <a:t>quotidienne</a:t>
            </a:r>
            <a:endParaRPr sz="1600" b="1">
              <a:solidFill>
                <a:schemeClr val="dk1"/>
              </a:solidFill>
              <a:latin typeface="Arial"/>
              <a:ea typeface="Arial"/>
              <a:cs typeface="Arial"/>
              <a:sym typeface="Arial"/>
            </a:endParaRPr>
          </a:p>
        </p:txBody>
      </p:sp>
      <p:grpSp>
        <p:nvGrpSpPr>
          <p:cNvPr id="508" name="Google Shape;508;p16"/>
          <p:cNvGrpSpPr/>
          <p:nvPr/>
        </p:nvGrpSpPr>
        <p:grpSpPr>
          <a:xfrm>
            <a:off x="300250" y="1633751"/>
            <a:ext cx="3113238" cy="2608546"/>
            <a:chOff x="-6924675" y="4286250"/>
            <a:chExt cx="4240212" cy="3552826"/>
          </a:xfrm>
        </p:grpSpPr>
        <p:sp>
          <p:nvSpPr>
            <p:cNvPr id="509" name="Google Shape;509;p16"/>
            <p:cNvSpPr/>
            <p:nvPr/>
          </p:nvSpPr>
          <p:spPr>
            <a:xfrm>
              <a:off x="-6003925" y="4286250"/>
              <a:ext cx="1927225" cy="2801938"/>
            </a:xfrm>
            <a:custGeom>
              <a:avLst/>
              <a:gdLst/>
              <a:ahLst/>
              <a:cxnLst/>
              <a:rect l="l" t="t" r="r" b="b"/>
              <a:pathLst>
                <a:path w="159" h="231" extrusionOk="0">
                  <a:moveTo>
                    <a:pt x="142" y="231"/>
                  </a:moveTo>
                  <a:cubicBezTo>
                    <a:pt x="17" y="231"/>
                    <a:pt x="17" y="231"/>
                    <a:pt x="17" y="231"/>
                  </a:cubicBezTo>
                  <a:cubicBezTo>
                    <a:pt x="7" y="231"/>
                    <a:pt x="0" y="223"/>
                    <a:pt x="0" y="214"/>
                  </a:cubicBezTo>
                  <a:cubicBezTo>
                    <a:pt x="0" y="16"/>
                    <a:pt x="0" y="16"/>
                    <a:pt x="0" y="16"/>
                  </a:cubicBezTo>
                  <a:cubicBezTo>
                    <a:pt x="0" y="7"/>
                    <a:pt x="7" y="0"/>
                    <a:pt x="17" y="0"/>
                  </a:cubicBezTo>
                  <a:cubicBezTo>
                    <a:pt x="142" y="0"/>
                    <a:pt x="142" y="0"/>
                    <a:pt x="142" y="0"/>
                  </a:cubicBezTo>
                  <a:cubicBezTo>
                    <a:pt x="151" y="0"/>
                    <a:pt x="159" y="7"/>
                    <a:pt x="159" y="16"/>
                  </a:cubicBezTo>
                  <a:cubicBezTo>
                    <a:pt x="159" y="214"/>
                    <a:pt x="159" y="214"/>
                    <a:pt x="159" y="214"/>
                  </a:cubicBezTo>
                  <a:cubicBezTo>
                    <a:pt x="159" y="223"/>
                    <a:pt x="151" y="231"/>
                    <a:pt x="142" y="231"/>
                  </a:cubicBezTo>
                  <a:close/>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16"/>
            <p:cNvSpPr/>
            <p:nvPr/>
          </p:nvSpPr>
          <p:spPr>
            <a:xfrm>
              <a:off x="-4392613" y="6092825"/>
              <a:ext cx="109537" cy="752475"/>
            </a:xfrm>
            <a:custGeom>
              <a:avLst/>
              <a:gdLst/>
              <a:ahLst/>
              <a:cxnLst/>
              <a:rect l="l" t="t" r="r" b="b"/>
              <a:pathLst>
                <a:path w="69" h="474" extrusionOk="0">
                  <a:moveTo>
                    <a:pt x="69" y="0"/>
                  </a:moveTo>
                  <a:lnTo>
                    <a:pt x="0" y="0"/>
                  </a:lnTo>
                  <a:lnTo>
                    <a:pt x="0" y="474"/>
                  </a:lnTo>
                  <a:lnTo>
                    <a:pt x="69" y="474"/>
                  </a:lnTo>
                  <a:lnTo>
                    <a:pt x="69" y="0"/>
                  </a:lnTo>
                  <a:lnTo>
                    <a:pt x="69"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6"/>
            <p:cNvSpPr/>
            <p:nvPr/>
          </p:nvSpPr>
          <p:spPr>
            <a:xfrm>
              <a:off x="-4586288" y="6178550"/>
              <a:ext cx="96837" cy="666750"/>
            </a:xfrm>
            <a:custGeom>
              <a:avLst/>
              <a:gdLst/>
              <a:ahLst/>
              <a:cxnLst/>
              <a:rect l="l" t="t" r="r" b="b"/>
              <a:pathLst>
                <a:path w="61" h="420" extrusionOk="0">
                  <a:moveTo>
                    <a:pt x="61" y="0"/>
                  </a:moveTo>
                  <a:lnTo>
                    <a:pt x="0" y="0"/>
                  </a:lnTo>
                  <a:lnTo>
                    <a:pt x="0" y="420"/>
                  </a:lnTo>
                  <a:lnTo>
                    <a:pt x="61" y="420"/>
                  </a:lnTo>
                  <a:lnTo>
                    <a:pt x="61" y="0"/>
                  </a:lnTo>
                  <a:lnTo>
                    <a:pt x="61"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16"/>
            <p:cNvSpPr/>
            <p:nvPr/>
          </p:nvSpPr>
          <p:spPr>
            <a:xfrm>
              <a:off x="-4792663" y="6288088"/>
              <a:ext cx="96837" cy="557213"/>
            </a:xfrm>
            <a:custGeom>
              <a:avLst/>
              <a:gdLst/>
              <a:ahLst/>
              <a:cxnLst/>
              <a:rect l="l" t="t" r="r" b="b"/>
              <a:pathLst>
                <a:path w="61" h="351" extrusionOk="0">
                  <a:moveTo>
                    <a:pt x="61" y="0"/>
                  </a:moveTo>
                  <a:lnTo>
                    <a:pt x="0" y="0"/>
                  </a:lnTo>
                  <a:lnTo>
                    <a:pt x="0" y="351"/>
                  </a:lnTo>
                  <a:lnTo>
                    <a:pt x="61" y="351"/>
                  </a:lnTo>
                  <a:lnTo>
                    <a:pt x="61" y="0"/>
                  </a:lnTo>
                  <a:lnTo>
                    <a:pt x="61"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16"/>
            <p:cNvSpPr/>
            <p:nvPr/>
          </p:nvSpPr>
          <p:spPr>
            <a:xfrm>
              <a:off x="-5010150" y="6421438"/>
              <a:ext cx="96837" cy="423863"/>
            </a:xfrm>
            <a:custGeom>
              <a:avLst/>
              <a:gdLst/>
              <a:ahLst/>
              <a:cxnLst/>
              <a:rect l="l" t="t" r="r" b="b"/>
              <a:pathLst>
                <a:path w="61" h="267" extrusionOk="0">
                  <a:moveTo>
                    <a:pt x="61" y="0"/>
                  </a:moveTo>
                  <a:lnTo>
                    <a:pt x="0" y="0"/>
                  </a:lnTo>
                  <a:lnTo>
                    <a:pt x="0" y="267"/>
                  </a:lnTo>
                  <a:lnTo>
                    <a:pt x="61" y="267"/>
                  </a:lnTo>
                  <a:lnTo>
                    <a:pt x="61" y="0"/>
                  </a:lnTo>
                  <a:lnTo>
                    <a:pt x="61"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16"/>
            <p:cNvSpPr/>
            <p:nvPr/>
          </p:nvSpPr>
          <p:spPr>
            <a:xfrm>
              <a:off x="-5627687" y="4529139"/>
              <a:ext cx="1138238" cy="1806574"/>
            </a:xfrm>
            <a:custGeom>
              <a:avLst/>
              <a:gdLst/>
              <a:ahLst/>
              <a:cxnLst/>
              <a:rect l="l" t="t" r="r" b="b"/>
              <a:pathLst>
                <a:path w="717" h="1138" extrusionOk="0">
                  <a:moveTo>
                    <a:pt x="7" y="1138"/>
                  </a:moveTo>
                  <a:lnTo>
                    <a:pt x="0" y="1130"/>
                  </a:lnTo>
                  <a:lnTo>
                    <a:pt x="114" y="802"/>
                  </a:lnTo>
                  <a:lnTo>
                    <a:pt x="374" y="733"/>
                  </a:lnTo>
                  <a:lnTo>
                    <a:pt x="465" y="367"/>
                  </a:lnTo>
                  <a:lnTo>
                    <a:pt x="664" y="283"/>
                  </a:lnTo>
                  <a:lnTo>
                    <a:pt x="709" y="0"/>
                  </a:lnTo>
                  <a:lnTo>
                    <a:pt x="717" y="0"/>
                  </a:lnTo>
                  <a:lnTo>
                    <a:pt x="671" y="290"/>
                  </a:lnTo>
                  <a:lnTo>
                    <a:pt x="473" y="382"/>
                  </a:lnTo>
                  <a:lnTo>
                    <a:pt x="381" y="749"/>
                  </a:lnTo>
                  <a:lnTo>
                    <a:pt x="129" y="810"/>
                  </a:lnTo>
                  <a:lnTo>
                    <a:pt x="7" y="1138"/>
                  </a:lnTo>
                  <a:lnTo>
                    <a:pt x="7" y="1138"/>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16"/>
            <p:cNvSpPr/>
            <p:nvPr/>
          </p:nvSpPr>
          <p:spPr>
            <a:xfrm>
              <a:off x="-5095875" y="5632450"/>
              <a:ext cx="133350" cy="133350"/>
            </a:xfrm>
            <a:prstGeom prst="ellipse">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16"/>
            <p:cNvSpPr/>
            <p:nvPr/>
          </p:nvSpPr>
          <p:spPr>
            <a:xfrm>
              <a:off x="-4949825" y="5062538"/>
              <a:ext cx="133350" cy="133350"/>
            </a:xfrm>
            <a:prstGeom prst="ellipse">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6"/>
            <p:cNvSpPr/>
            <p:nvPr/>
          </p:nvSpPr>
          <p:spPr>
            <a:xfrm>
              <a:off x="-4633913" y="4916488"/>
              <a:ext cx="131762" cy="133350"/>
            </a:xfrm>
            <a:prstGeom prst="ellipse">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16"/>
            <p:cNvSpPr/>
            <p:nvPr/>
          </p:nvSpPr>
          <p:spPr>
            <a:xfrm>
              <a:off x="-5507038" y="5741988"/>
              <a:ext cx="146050" cy="144463"/>
            </a:xfrm>
            <a:prstGeom prst="ellipse">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16"/>
            <p:cNvSpPr/>
            <p:nvPr/>
          </p:nvSpPr>
          <p:spPr>
            <a:xfrm>
              <a:off x="-5797550" y="5075238"/>
              <a:ext cx="604837" cy="133350"/>
            </a:xfrm>
            <a:custGeom>
              <a:avLst/>
              <a:gdLst/>
              <a:ahLst/>
              <a:cxnLst/>
              <a:rect l="l" t="t" r="r" b="b"/>
              <a:pathLst>
                <a:path w="50" h="11" extrusionOk="0">
                  <a:moveTo>
                    <a:pt x="47" y="11"/>
                  </a:moveTo>
                  <a:cubicBezTo>
                    <a:pt x="3" y="11"/>
                    <a:pt x="3" y="11"/>
                    <a:pt x="3" y="11"/>
                  </a:cubicBezTo>
                  <a:cubicBezTo>
                    <a:pt x="1" y="11"/>
                    <a:pt x="0" y="9"/>
                    <a:pt x="0" y="7"/>
                  </a:cubicBezTo>
                  <a:cubicBezTo>
                    <a:pt x="0" y="4"/>
                    <a:pt x="0" y="4"/>
                    <a:pt x="0" y="4"/>
                  </a:cubicBezTo>
                  <a:cubicBezTo>
                    <a:pt x="0" y="2"/>
                    <a:pt x="1" y="0"/>
                    <a:pt x="3" y="0"/>
                  </a:cubicBezTo>
                  <a:cubicBezTo>
                    <a:pt x="47" y="0"/>
                    <a:pt x="47" y="0"/>
                    <a:pt x="47" y="0"/>
                  </a:cubicBezTo>
                  <a:cubicBezTo>
                    <a:pt x="49" y="0"/>
                    <a:pt x="50" y="2"/>
                    <a:pt x="50" y="4"/>
                  </a:cubicBezTo>
                  <a:cubicBezTo>
                    <a:pt x="50" y="7"/>
                    <a:pt x="50" y="7"/>
                    <a:pt x="50" y="7"/>
                  </a:cubicBezTo>
                  <a:cubicBezTo>
                    <a:pt x="50" y="9"/>
                    <a:pt x="49" y="11"/>
                    <a:pt x="47" y="11"/>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16"/>
            <p:cNvSpPr/>
            <p:nvPr/>
          </p:nvSpPr>
          <p:spPr>
            <a:xfrm>
              <a:off x="-5797550" y="4856163"/>
              <a:ext cx="604837" cy="122238"/>
            </a:xfrm>
            <a:custGeom>
              <a:avLst/>
              <a:gdLst/>
              <a:ahLst/>
              <a:cxnLst/>
              <a:rect l="l" t="t" r="r" b="b"/>
              <a:pathLst>
                <a:path w="50" h="10" extrusionOk="0">
                  <a:moveTo>
                    <a:pt x="47" y="10"/>
                  </a:moveTo>
                  <a:cubicBezTo>
                    <a:pt x="3" y="10"/>
                    <a:pt x="3" y="10"/>
                    <a:pt x="3" y="10"/>
                  </a:cubicBezTo>
                  <a:cubicBezTo>
                    <a:pt x="1" y="10"/>
                    <a:pt x="0" y="9"/>
                    <a:pt x="0" y="7"/>
                  </a:cubicBezTo>
                  <a:cubicBezTo>
                    <a:pt x="0" y="4"/>
                    <a:pt x="0" y="4"/>
                    <a:pt x="0" y="4"/>
                  </a:cubicBezTo>
                  <a:cubicBezTo>
                    <a:pt x="0" y="2"/>
                    <a:pt x="1" y="0"/>
                    <a:pt x="3" y="0"/>
                  </a:cubicBezTo>
                  <a:cubicBezTo>
                    <a:pt x="47" y="0"/>
                    <a:pt x="47" y="0"/>
                    <a:pt x="47" y="0"/>
                  </a:cubicBezTo>
                  <a:cubicBezTo>
                    <a:pt x="49" y="0"/>
                    <a:pt x="50" y="2"/>
                    <a:pt x="50" y="4"/>
                  </a:cubicBezTo>
                  <a:cubicBezTo>
                    <a:pt x="50" y="7"/>
                    <a:pt x="50" y="7"/>
                    <a:pt x="50" y="7"/>
                  </a:cubicBezTo>
                  <a:cubicBezTo>
                    <a:pt x="50" y="9"/>
                    <a:pt x="49" y="10"/>
                    <a:pt x="47" y="10"/>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16"/>
            <p:cNvSpPr/>
            <p:nvPr/>
          </p:nvSpPr>
          <p:spPr>
            <a:xfrm>
              <a:off x="-6354763" y="5305425"/>
              <a:ext cx="133350" cy="217488"/>
            </a:xfrm>
            <a:custGeom>
              <a:avLst/>
              <a:gdLst/>
              <a:ahLst/>
              <a:cxnLst/>
              <a:rect l="l" t="t" r="r" b="b"/>
              <a:pathLst>
                <a:path w="11" h="18" extrusionOk="0">
                  <a:moveTo>
                    <a:pt x="10" y="0"/>
                  </a:moveTo>
                  <a:cubicBezTo>
                    <a:pt x="10" y="0"/>
                    <a:pt x="8" y="14"/>
                    <a:pt x="11" y="18"/>
                  </a:cubicBezTo>
                  <a:cubicBezTo>
                    <a:pt x="11" y="18"/>
                    <a:pt x="4" y="17"/>
                    <a:pt x="2" y="14"/>
                  </a:cubicBezTo>
                  <a:cubicBezTo>
                    <a:pt x="0" y="12"/>
                    <a:pt x="10" y="0"/>
                    <a:pt x="10" y="0"/>
                  </a:cubicBezTo>
                  <a:close/>
                </a:path>
              </a:pathLst>
            </a:custGeom>
            <a:solidFill>
              <a:srgbClr val="16202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16"/>
            <p:cNvSpPr/>
            <p:nvPr/>
          </p:nvSpPr>
          <p:spPr>
            <a:xfrm>
              <a:off x="-5737225" y="5838825"/>
              <a:ext cx="157162" cy="96838"/>
            </a:xfrm>
            <a:custGeom>
              <a:avLst/>
              <a:gdLst/>
              <a:ahLst/>
              <a:cxnLst/>
              <a:rect l="l" t="t" r="r" b="b"/>
              <a:pathLst>
                <a:path w="13" h="8" extrusionOk="0">
                  <a:moveTo>
                    <a:pt x="3" y="2"/>
                  </a:moveTo>
                  <a:cubicBezTo>
                    <a:pt x="3" y="2"/>
                    <a:pt x="5" y="0"/>
                    <a:pt x="6" y="0"/>
                  </a:cubicBezTo>
                  <a:cubicBezTo>
                    <a:pt x="6" y="0"/>
                    <a:pt x="7" y="0"/>
                    <a:pt x="9" y="0"/>
                  </a:cubicBezTo>
                  <a:cubicBezTo>
                    <a:pt x="10" y="0"/>
                    <a:pt x="12" y="1"/>
                    <a:pt x="12" y="1"/>
                  </a:cubicBezTo>
                  <a:cubicBezTo>
                    <a:pt x="13" y="2"/>
                    <a:pt x="13" y="2"/>
                    <a:pt x="13" y="3"/>
                  </a:cubicBezTo>
                  <a:cubicBezTo>
                    <a:pt x="13" y="3"/>
                    <a:pt x="12" y="4"/>
                    <a:pt x="12" y="4"/>
                  </a:cubicBezTo>
                  <a:cubicBezTo>
                    <a:pt x="12" y="4"/>
                    <a:pt x="12" y="5"/>
                    <a:pt x="12" y="5"/>
                  </a:cubicBezTo>
                  <a:cubicBezTo>
                    <a:pt x="12" y="5"/>
                    <a:pt x="12" y="6"/>
                    <a:pt x="11" y="7"/>
                  </a:cubicBezTo>
                  <a:cubicBezTo>
                    <a:pt x="11" y="7"/>
                    <a:pt x="11" y="7"/>
                    <a:pt x="11" y="8"/>
                  </a:cubicBezTo>
                  <a:cubicBezTo>
                    <a:pt x="11" y="8"/>
                    <a:pt x="10" y="8"/>
                    <a:pt x="9" y="8"/>
                  </a:cubicBezTo>
                  <a:cubicBezTo>
                    <a:pt x="9" y="8"/>
                    <a:pt x="6" y="8"/>
                    <a:pt x="3" y="7"/>
                  </a:cubicBezTo>
                  <a:cubicBezTo>
                    <a:pt x="3" y="7"/>
                    <a:pt x="0" y="6"/>
                    <a:pt x="3" y="2"/>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16"/>
            <p:cNvSpPr/>
            <p:nvPr/>
          </p:nvSpPr>
          <p:spPr>
            <a:xfrm>
              <a:off x="-5676900" y="5875338"/>
              <a:ext cx="49212" cy="60325"/>
            </a:xfrm>
            <a:custGeom>
              <a:avLst/>
              <a:gdLst/>
              <a:ahLst/>
              <a:cxnLst/>
              <a:rect l="l" t="t" r="r" b="b"/>
              <a:pathLst>
                <a:path w="4" h="5" extrusionOk="0">
                  <a:moveTo>
                    <a:pt x="2" y="0"/>
                  </a:moveTo>
                  <a:cubicBezTo>
                    <a:pt x="2" y="0"/>
                    <a:pt x="1" y="2"/>
                    <a:pt x="1" y="2"/>
                  </a:cubicBezTo>
                  <a:cubicBezTo>
                    <a:pt x="0" y="2"/>
                    <a:pt x="3" y="5"/>
                    <a:pt x="3" y="5"/>
                  </a:cubicBezTo>
                  <a:cubicBezTo>
                    <a:pt x="3" y="5"/>
                    <a:pt x="4" y="1"/>
                    <a:pt x="2" y="0"/>
                  </a:cubicBezTo>
                  <a:close/>
                </a:path>
              </a:pathLst>
            </a:custGeom>
            <a:solidFill>
              <a:srgbClr val="CF8C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16"/>
            <p:cNvSpPr/>
            <p:nvPr/>
          </p:nvSpPr>
          <p:spPr>
            <a:xfrm>
              <a:off x="-5761038" y="5851525"/>
              <a:ext cx="84137" cy="71438"/>
            </a:xfrm>
            <a:custGeom>
              <a:avLst/>
              <a:gdLst/>
              <a:ahLst/>
              <a:cxnLst/>
              <a:rect l="l" t="t" r="r" b="b"/>
              <a:pathLst>
                <a:path w="7" h="6" extrusionOk="0">
                  <a:moveTo>
                    <a:pt x="3" y="1"/>
                  </a:moveTo>
                  <a:cubicBezTo>
                    <a:pt x="3" y="1"/>
                    <a:pt x="5" y="1"/>
                    <a:pt x="6" y="1"/>
                  </a:cubicBezTo>
                  <a:cubicBezTo>
                    <a:pt x="7" y="0"/>
                    <a:pt x="6" y="6"/>
                    <a:pt x="6" y="6"/>
                  </a:cubicBezTo>
                  <a:cubicBezTo>
                    <a:pt x="6" y="6"/>
                    <a:pt x="3" y="4"/>
                    <a:pt x="2" y="4"/>
                  </a:cubicBezTo>
                  <a:cubicBezTo>
                    <a:pt x="0" y="4"/>
                    <a:pt x="3" y="1"/>
                    <a:pt x="3" y="1"/>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16"/>
            <p:cNvSpPr/>
            <p:nvPr/>
          </p:nvSpPr>
          <p:spPr>
            <a:xfrm>
              <a:off x="-6621463" y="7621588"/>
              <a:ext cx="217487" cy="217488"/>
            </a:xfrm>
            <a:custGeom>
              <a:avLst/>
              <a:gdLst/>
              <a:ahLst/>
              <a:cxnLst/>
              <a:rect l="l" t="t" r="r" b="b"/>
              <a:pathLst>
                <a:path w="18" h="18" extrusionOk="0">
                  <a:moveTo>
                    <a:pt x="7" y="1"/>
                  </a:moveTo>
                  <a:cubicBezTo>
                    <a:pt x="7" y="1"/>
                    <a:pt x="12" y="9"/>
                    <a:pt x="14" y="10"/>
                  </a:cubicBezTo>
                  <a:cubicBezTo>
                    <a:pt x="14" y="10"/>
                    <a:pt x="18" y="12"/>
                    <a:pt x="18" y="13"/>
                  </a:cubicBezTo>
                  <a:cubicBezTo>
                    <a:pt x="18" y="16"/>
                    <a:pt x="18" y="18"/>
                    <a:pt x="14" y="18"/>
                  </a:cubicBezTo>
                  <a:cubicBezTo>
                    <a:pt x="9" y="18"/>
                    <a:pt x="6" y="18"/>
                    <a:pt x="5" y="15"/>
                  </a:cubicBezTo>
                  <a:cubicBezTo>
                    <a:pt x="4" y="12"/>
                    <a:pt x="3" y="10"/>
                    <a:pt x="3" y="10"/>
                  </a:cubicBezTo>
                  <a:cubicBezTo>
                    <a:pt x="3" y="17"/>
                    <a:pt x="3" y="17"/>
                    <a:pt x="3" y="17"/>
                  </a:cubicBezTo>
                  <a:cubicBezTo>
                    <a:pt x="1" y="17"/>
                    <a:pt x="1" y="17"/>
                    <a:pt x="1" y="17"/>
                  </a:cubicBezTo>
                  <a:cubicBezTo>
                    <a:pt x="1" y="17"/>
                    <a:pt x="1" y="10"/>
                    <a:pt x="1" y="9"/>
                  </a:cubicBezTo>
                  <a:cubicBezTo>
                    <a:pt x="1" y="8"/>
                    <a:pt x="0" y="4"/>
                    <a:pt x="2" y="2"/>
                  </a:cubicBezTo>
                  <a:cubicBezTo>
                    <a:pt x="5" y="0"/>
                    <a:pt x="7" y="1"/>
                    <a:pt x="7" y="1"/>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16"/>
            <p:cNvSpPr/>
            <p:nvPr/>
          </p:nvSpPr>
          <p:spPr>
            <a:xfrm>
              <a:off x="-6597650" y="7608888"/>
              <a:ext cx="157162" cy="146050"/>
            </a:xfrm>
            <a:custGeom>
              <a:avLst/>
              <a:gdLst/>
              <a:ahLst/>
              <a:cxnLst/>
              <a:rect l="l" t="t" r="r" b="b"/>
              <a:pathLst>
                <a:path w="13" h="12" extrusionOk="0">
                  <a:moveTo>
                    <a:pt x="13" y="12"/>
                  </a:moveTo>
                  <a:cubicBezTo>
                    <a:pt x="13" y="12"/>
                    <a:pt x="10" y="12"/>
                    <a:pt x="7" y="11"/>
                  </a:cubicBezTo>
                  <a:cubicBezTo>
                    <a:pt x="4" y="11"/>
                    <a:pt x="2" y="4"/>
                    <a:pt x="1" y="3"/>
                  </a:cubicBezTo>
                  <a:cubicBezTo>
                    <a:pt x="0" y="0"/>
                    <a:pt x="0" y="0"/>
                    <a:pt x="0" y="0"/>
                  </a:cubicBezTo>
                  <a:cubicBezTo>
                    <a:pt x="6" y="0"/>
                    <a:pt x="6" y="0"/>
                    <a:pt x="6" y="0"/>
                  </a:cubicBezTo>
                  <a:cubicBezTo>
                    <a:pt x="6" y="0"/>
                    <a:pt x="6" y="2"/>
                    <a:pt x="7" y="4"/>
                  </a:cubicBezTo>
                  <a:cubicBezTo>
                    <a:pt x="8" y="6"/>
                    <a:pt x="13" y="12"/>
                    <a:pt x="13" y="12"/>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16"/>
            <p:cNvSpPr/>
            <p:nvPr/>
          </p:nvSpPr>
          <p:spPr>
            <a:xfrm>
              <a:off x="-6246813" y="7561263"/>
              <a:ext cx="292100" cy="277813"/>
            </a:xfrm>
            <a:custGeom>
              <a:avLst/>
              <a:gdLst/>
              <a:ahLst/>
              <a:cxnLst/>
              <a:rect l="l" t="t" r="r" b="b"/>
              <a:pathLst>
                <a:path w="24" h="23" extrusionOk="0">
                  <a:moveTo>
                    <a:pt x="9" y="3"/>
                  </a:moveTo>
                  <a:cubicBezTo>
                    <a:pt x="9" y="3"/>
                    <a:pt x="10" y="5"/>
                    <a:pt x="11" y="7"/>
                  </a:cubicBezTo>
                  <a:cubicBezTo>
                    <a:pt x="12" y="8"/>
                    <a:pt x="16" y="14"/>
                    <a:pt x="17" y="14"/>
                  </a:cubicBezTo>
                  <a:cubicBezTo>
                    <a:pt x="18" y="15"/>
                    <a:pt x="23" y="16"/>
                    <a:pt x="23" y="18"/>
                  </a:cubicBezTo>
                  <a:cubicBezTo>
                    <a:pt x="24" y="21"/>
                    <a:pt x="24" y="22"/>
                    <a:pt x="19" y="23"/>
                  </a:cubicBezTo>
                  <a:cubicBezTo>
                    <a:pt x="15" y="23"/>
                    <a:pt x="12" y="23"/>
                    <a:pt x="10" y="20"/>
                  </a:cubicBezTo>
                  <a:cubicBezTo>
                    <a:pt x="8" y="17"/>
                    <a:pt x="5" y="15"/>
                    <a:pt x="5" y="15"/>
                  </a:cubicBezTo>
                  <a:cubicBezTo>
                    <a:pt x="5" y="23"/>
                    <a:pt x="5" y="23"/>
                    <a:pt x="5" y="23"/>
                  </a:cubicBezTo>
                  <a:cubicBezTo>
                    <a:pt x="3" y="23"/>
                    <a:pt x="3" y="23"/>
                    <a:pt x="3" y="23"/>
                  </a:cubicBezTo>
                  <a:cubicBezTo>
                    <a:pt x="3" y="23"/>
                    <a:pt x="2" y="14"/>
                    <a:pt x="2" y="14"/>
                  </a:cubicBezTo>
                  <a:cubicBezTo>
                    <a:pt x="1" y="13"/>
                    <a:pt x="0" y="7"/>
                    <a:pt x="4" y="3"/>
                  </a:cubicBezTo>
                  <a:cubicBezTo>
                    <a:pt x="8" y="0"/>
                    <a:pt x="9" y="3"/>
                    <a:pt x="9" y="3"/>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6"/>
            <p:cNvSpPr/>
            <p:nvPr/>
          </p:nvSpPr>
          <p:spPr>
            <a:xfrm>
              <a:off x="-6210300" y="7572375"/>
              <a:ext cx="169862" cy="169863"/>
            </a:xfrm>
            <a:custGeom>
              <a:avLst/>
              <a:gdLst/>
              <a:ahLst/>
              <a:cxnLst/>
              <a:rect l="l" t="t" r="r" b="b"/>
              <a:pathLst>
                <a:path w="14" h="14" extrusionOk="0">
                  <a:moveTo>
                    <a:pt x="14" y="13"/>
                  </a:moveTo>
                  <a:cubicBezTo>
                    <a:pt x="14" y="13"/>
                    <a:pt x="10" y="14"/>
                    <a:pt x="9" y="13"/>
                  </a:cubicBezTo>
                  <a:cubicBezTo>
                    <a:pt x="7" y="12"/>
                    <a:pt x="2" y="4"/>
                    <a:pt x="0" y="3"/>
                  </a:cubicBezTo>
                  <a:cubicBezTo>
                    <a:pt x="0" y="3"/>
                    <a:pt x="2" y="0"/>
                    <a:pt x="6" y="2"/>
                  </a:cubicBezTo>
                  <a:cubicBezTo>
                    <a:pt x="6" y="2"/>
                    <a:pt x="13" y="12"/>
                    <a:pt x="14" y="13"/>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16"/>
            <p:cNvSpPr/>
            <p:nvPr/>
          </p:nvSpPr>
          <p:spPr>
            <a:xfrm>
              <a:off x="-6681788" y="6032500"/>
              <a:ext cx="327025" cy="1612900"/>
            </a:xfrm>
            <a:custGeom>
              <a:avLst/>
              <a:gdLst/>
              <a:ahLst/>
              <a:cxnLst/>
              <a:rect l="l" t="t" r="r" b="b"/>
              <a:pathLst>
                <a:path w="27" h="133" extrusionOk="0">
                  <a:moveTo>
                    <a:pt x="10" y="10"/>
                  </a:moveTo>
                  <a:cubicBezTo>
                    <a:pt x="10" y="10"/>
                    <a:pt x="5" y="17"/>
                    <a:pt x="3" y="26"/>
                  </a:cubicBezTo>
                  <a:cubicBezTo>
                    <a:pt x="2" y="34"/>
                    <a:pt x="4" y="63"/>
                    <a:pt x="4" y="67"/>
                  </a:cubicBezTo>
                  <a:cubicBezTo>
                    <a:pt x="4" y="71"/>
                    <a:pt x="0" y="84"/>
                    <a:pt x="1" y="92"/>
                  </a:cubicBezTo>
                  <a:cubicBezTo>
                    <a:pt x="2" y="100"/>
                    <a:pt x="6" y="133"/>
                    <a:pt x="6" y="133"/>
                  </a:cubicBezTo>
                  <a:cubicBezTo>
                    <a:pt x="15" y="133"/>
                    <a:pt x="15" y="133"/>
                    <a:pt x="15" y="133"/>
                  </a:cubicBezTo>
                  <a:cubicBezTo>
                    <a:pt x="15" y="133"/>
                    <a:pt x="14" y="97"/>
                    <a:pt x="14" y="94"/>
                  </a:cubicBezTo>
                  <a:cubicBezTo>
                    <a:pt x="15" y="90"/>
                    <a:pt x="16" y="76"/>
                    <a:pt x="16" y="75"/>
                  </a:cubicBezTo>
                  <a:cubicBezTo>
                    <a:pt x="17" y="74"/>
                    <a:pt x="27" y="37"/>
                    <a:pt x="27" y="31"/>
                  </a:cubicBezTo>
                  <a:cubicBezTo>
                    <a:pt x="27" y="25"/>
                    <a:pt x="23" y="0"/>
                    <a:pt x="10" y="10"/>
                  </a:cubicBezTo>
                  <a:close/>
                </a:path>
              </a:pathLst>
            </a:cu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6"/>
            <p:cNvSpPr/>
            <p:nvPr/>
          </p:nvSpPr>
          <p:spPr>
            <a:xfrm>
              <a:off x="-6561138" y="6069013"/>
              <a:ext cx="496887" cy="1539875"/>
            </a:xfrm>
            <a:custGeom>
              <a:avLst/>
              <a:gdLst/>
              <a:ahLst/>
              <a:cxnLst/>
              <a:rect l="l" t="t" r="r" b="b"/>
              <a:pathLst>
                <a:path w="41" h="127" extrusionOk="0">
                  <a:moveTo>
                    <a:pt x="28" y="10"/>
                  </a:moveTo>
                  <a:cubicBezTo>
                    <a:pt x="28" y="10"/>
                    <a:pt x="37" y="44"/>
                    <a:pt x="38" y="49"/>
                  </a:cubicBezTo>
                  <a:cubicBezTo>
                    <a:pt x="39" y="54"/>
                    <a:pt x="41" y="60"/>
                    <a:pt x="41" y="61"/>
                  </a:cubicBezTo>
                  <a:cubicBezTo>
                    <a:pt x="41" y="62"/>
                    <a:pt x="40" y="77"/>
                    <a:pt x="40" y="77"/>
                  </a:cubicBezTo>
                  <a:cubicBezTo>
                    <a:pt x="37" y="127"/>
                    <a:pt x="37" y="127"/>
                    <a:pt x="37" y="127"/>
                  </a:cubicBezTo>
                  <a:cubicBezTo>
                    <a:pt x="28" y="127"/>
                    <a:pt x="28" y="127"/>
                    <a:pt x="28" y="127"/>
                  </a:cubicBezTo>
                  <a:cubicBezTo>
                    <a:pt x="28" y="127"/>
                    <a:pt x="25" y="95"/>
                    <a:pt x="24" y="88"/>
                  </a:cubicBezTo>
                  <a:cubicBezTo>
                    <a:pt x="24" y="82"/>
                    <a:pt x="28" y="72"/>
                    <a:pt x="27" y="69"/>
                  </a:cubicBezTo>
                  <a:cubicBezTo>
                    <a:pt x="26" y="67"/>
                    <a:pt x="11" y="35"/>
                    <a:pt x="11" y="35"/>
                  </a:cubicBezTo>
                  <a:cubicBezTo>
                    <a:pt x="11" y="35"/>
                    <a:pt x="0" y="0"/>
                    <a:pt x="28" y="10"/>
                  </a:cubicBezTo>
                  <a:close/>
                </a:path>
              </a:pathLst>
            </a:cu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6"/>
            <p:cNvSpPr/>
            <p:nvPr/>
          </p:nvSpPr>
          <p:spPr>
            <a:xfrm>
              <a:off x="-6354763" y="5559425"/>
              <a:ext cx="677862" cy="460375"/>
            </a:xfrm>
            <a:custGeom>
              <a:avLst/>
              <a:gdLst/>
              <a:ahLst/>
              <a:cxnLst/>
              <a:rect l="l" t="t" r="r" b="b"/>
              <a:pathLst>
                <a:path w="56" h="38" extrusionOk="0">
                  <a:moveTo>
                    <a:pt x="8" y="0"/>
                  </a:moveTo>
                  <a:cubicBezTo>
                    <a:pt x="8" y="0"/>
                    <a:pt x="12" y="0"/>
                    <a:pt x="14" y="3"/>
                  </a:cubicBezTo>
                  <a:cubicBezTo>
                    <a:pt x="17" y="6"/>
                    <a:pt x="20" y="11"/>
                    <a:pt x="20" y="12"/>
                  </a:cubicBezTo>
                  <a:cubicBezTo>
                    <a:pt x="21" y="14"/>
                    <a:pt x="31" y="28"/>
                    <a:pt x="32" y="29"/>
                  </a:cubicBezTo>
                  <a:cubicBezTo>
                    <a:pt x="32" y="29"/>
                    <a:pt x="37" y="28"/>
                    <a:pt x="40" y="28"/>
                  </a:cubicBezTo>
                  <a:cubicBezTo>
                    <a:pt x="46" y="27"/>
                    <a:pt x="54" y="24"/>
                    <a:pt x="54" y="24"/>
                  </a:cubicBezTo>
                  <a:cubicBezTo>
                    <a:pt x="56" y="31"/>
                    <a:pt x="56" y="31"/>
                    <a:pt x="56" y="31"/>
                  </a:cubicBezTo>
                  <a:cubicBezTo>
                    <a:pt x="56" y="31"/>
                    <a:pt x="35" y="38"/>
                    <a:pt x="30" y="36"/>
                  </a:cubicBezTo>
                  <a:cubicBezTo>
                    <a:pt x="24" y="35"/>
                    <a:pt x="10" y="17"/>
                    <a:pt x="10" y="17"/>
                  </a:cubicBezTo>
                  <a:cubicBezTo>
                    <a:pt x="10" y="17"/>
                    <a:pt x="0" y="5"/>
                    <a:pt x="8" y="0"/>
                  </a:cubicBezTo>
                  <a:close/>
                </a:path>
              </a:pathLst>
            </a:custGeom>
            <a:solidFill>
              <a:srgbClr val="CBEB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16"/>
            <p:cNvSpPr/>
            <p:nvPr/>
          </p:nvSpPr>
          <p:spPr>
            <a:xfrm>
              <a:off x="-6646863" y="5522913"/>
              <a:ext cx="509587" cy="862013"/>
            </a:xfrm>
            <a:custGeom>
              <a:avLst/>
              <a:gdLst/>
              <a:ahLst/>
              <a:cxnLst/>
              <a:rect l="l" t="t" r="r" b="b"/>
              <a:pathLst>
                <a:path w="42" h="71" extrusionOk="0">
                  <a:moveTo>
                    <a:pt x="26" y="0"/>
                  </a:moveTo>
                  <a:cubicBezTo>
                    <a:pt x="26" y="0"/>
                    <a:pt x="30" y="3"/>
                    <a:pt x="32" y="3"/>
                  </a:cubicBezTo>
                  <a:cubicBezTo>
                    <a:pt x="34" y="3"/>
                    <a:pt x="40" y="12"/>
                    <a:pt x="41" y="15"/>
                  </a:cubicBezTo>
                  <a:cubicBezTo>
                    <a:pt x="42" y="18"/>
                    <a:pt x="41" y="22"/>
                    <a:pt x="39" y="27"/>
                  </a:cubicBezTo>
                  <a:cubicBezTo>
                    <a:pt x="37" y="33"/>
                    <a:pt x="39" y="34"/>
                    <a:pt x="38" y="40"/>
                  </a:cubicBezTo>
                  <a:cubicBezTo>
                    <a:pt x="37" y="45"/>
                    <a:pt x="37" y="59"/>
                    <a:pt x="37" y="62"/>
                  </a:cubicBezTo>
                  <a:cubicBezTo>
                    <a:pt x="37" y="65"/>
                    <a:pt x="7" y="71"/>
                    <a:pt x="1" y="65"/>
                  </a:cubicBezTo>
                  <a:cubicBezTo>
                    <a:pt x="1" y="65"/>
                    <a:pt x="5" y="52"/>
                    <a:pt x="10" y="47"/>
                  </a:cubicBezTo>
                  <a:cubicBezTo>
                    <a:pt x="11" y="46"/>
                    <a:pt x="11" y="38"/>
                    <a:pt x="10" y="36"/>
                  </a:cubicBezTo>
                  <a:cubicBezTo>
                    <a:pt x="9" y="35"/>
                    <a:pt x="1" y="21"/>
                    <a:pt x="1" y="21"/>
                  </a:cubicBezTo>
                  <a:cubicBezTo>
                    <a:pt x="1" y="21"/>
                    <a:pt x="0" y="7"/>
                    <a:pt x="4" y="5"/>
                  </a:cubicBezTo>
                  <a:cubicBezTo>
                    <a:pt x="7" y="2"/>
                    <a:pt x="15" y="1"/>
                    <a:pt x="17" y="1"/>
                  </a:cubicBezTo>
                  <a:cubicBezTo>
                    <a:pt x="18" y="0"/>
                    <a:pt x="23" y="0"/>
                    <a:pt x="26" y="0"/>
                  </a:cubicBezTo>
                  <a:close/>
                </a:path>
              </a:pathLst>
            </a:custGeom>
            <a:solidFill>
              <a:srgbClr val="CBEB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6"/>
            <p:cNvSpPr/>
            <p:nvPr/>
          </p:nvSpPr>
          <p:spPr>
            <a:xfrm>
              <a:off x="-6318250" y="5511800"/>
              <a:ext cx="34925" cy="144463"/>
            </a:xfrm>
            <a:custGeom>
              <a:avLst/>
              <a:gdLst/>
              <a:ahLst/>
              <a:cxnLst/>
              <a:rect l="l" t="t" r="r" b="b"/>
              <a:pathLst>
                <a:path w="3" h="12" extrusionOk="0">
                  <a:moveTo>
                    <a:pt x="0" y="12"/>
                  </a:moveTo>
                  <a:cubicBezTo>
                    <a:pt x="3" y="9"/>
                    <a:pt x="3" y="9"/>
                    <a:pt x="3" y="9"/>
                  </a:cubicBezTo>
                  <a:cubicBezTo>
                    <a:pt x="1" y="0"/>
                    <a:pt x="1" y="0"/>
                    <a:pt x="1" y="0"/>
                  </a:cubicBezTo>
                  <a:cubicBezTo>
                    <a:pt x="1" y="0"/>
                    <a:pt x="0" y="5"/>
                    <a:pt x="0" y="12"/>
                  </a:cubicBezTo>
                  <a:close/>
                </a:path>
              </a:pathLst>
            </a:custGeom>
            <a:solidFill>
              <a:srgbClr val="F8B7A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6"/>
            <p:cNvSpPr/>
            <p:nvPr/>
          </p:nvSpPr>
          <p:spPr>
            <a:xfrm>
              <a:off x="-6780213" y="5535613"/>
              <a:ext cx="303212" cy="1030288"/>
            </a:xfrm>
            <a:custGeom>
              <a:avLst/>
              <a:gdLst/>
              <a:ahLst/>
              <a:cxnLst/>
              <a:rect l="l" t="t" r="r" b="b"/>
              <a:pathLst>
                <a:path w="25" h="85" extrusionOk="0">
                  <a:moveTo>
                    <a:pt x="20" y="2"/>
                  </a:moveTo>
                  <a:cubicBezTo>
                    <a:pt x="20" y="2"/>
                    <a:pt x="14" y="0"/>
                    <a:pt x="11" y="7"/>
                  </a:cubicBezTo>
                  <a:cubicBezTo>
                    <a:pt x="8" y="13"/>
                    <a:pt x="9" y="17"/>
                    <a:pt x="8" y="20"/>
                  </a:cubicBezTo>
                  <a:cubicBezTo>
                    <a:pt x="7" y="23"/>
                    <a:pt x="4" y="42"/>
                    <a:pt x="4" y="43"/>
                  </a:cubicBezTo>
                  <a:cubicBezTo>
                    <a:pt x="3" y="44"/>
                    <a:pt x="0" y="54"/>
                    <a:pt x="1" y="57"/>
                  </a:cubicBezTo>
                  <a:cubicBezTo>
                    <a:pt x="1" y="60"/>
                    <a:pt x="4" y="83"/>
                    <a:pt x="4" y="84"/>
                  </a:cubicBezTo>
                  <a:cubicBezTo>
                    <a:pt x="4" y="85"/>
                    <a:pt x="9" y="83"/>
                    <a:pt x="9" y="83"/>
                  </a:cubicBezTo>
                  <a:cubicBezTo>
                    <a:pt x="9" y="83"/>
                    <a:pt x="9" y="60"/>
                    <a:pt x="9" y="58"/>
                  </a:cubicBezTo>
                  <a:cubicBezTo>
                    <a:pt x="9" y="56"/>
                    <a:pt x="10" y="45"/>
                    <a:pt x="11" y="43"/>
                  </a:cubicBezTo>
                  <a:cubicBezTo>
                    <a:pt x="13" y="40"/>
                    <a:pt x="16" y="24"/>
                    <a:pt x="17" y="22"/>
                  </a:cubicBezTo>
                  <a:cubicBezTo>
                    <a:pt x="18" y="21"/>
                    <a:pt x="25" y="4"/>
                    <a:pt x="20" y="2"/>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6"/>
            <p:cNvSpPr/>
            <p:nvPr/>
          </p:nvSpPr>
          <p:spPr>
            <a:xfrm>
              <a:off x="-6451600" y="5341938"/>
              <a:ext cx="144462" cy="314325"/>
            </a:xfrm>
            <a:custGeom>
              <a:avLst/>
              <a:gdLst/>
              <a:ahLst/>
              <a:cxnLst/>
              <a:rect l="l" t="t" r="r" b="b"/>
              <a:pathLst>
                <a:path w="12" h="26" extrusionOk="0">
                  <a:moveTo>
                    <a:pt x="12" y="10"/>
                  </a:moveTo>
                  <a:cubicBezTo>
                    <a:pt x="12" y="10"/>
                    <a:pt x="11" y="19"/>
                    <a:pt x="11" y="21"/>
                  </a:cubicBezTo>
                  <a:cubicBezTo>
                    <a:pt x="11" y="21"/>
                    <a:pt x="6" y="26"/>
                    <a:pt x="1" y="16"/>
                  </a:cubicBezTo>
                  <a:cubicBezTo>
                    <a:pt x="1" y="16"/>
                    <a:pt x="3" y="11"/>
                    <a:pt x="1" y="5"/>
                  </a:cubicBezTo>
                  <a:cubicBezTo>
                    <a:pt x="0" y="0"/>
                    <a:pt x="12" y="10"/>
                    <a:pt x="12" y="10"/>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6"/>
            <p:cNvSpPr/>
            <p:nvPr/>
          </p:nvSpPr>
          <p:spPr>
            <a:xfrm>
              <a:off x="-6380163" y="5595938"/>
              <a:ext cx="61912" cy="60325"/>
            </a:xfrm>
            <a:custGeom>
              <a:avLst/>
              <a:gdLst/>
              <a:ahLst/>
              <a:cxnLst/>
              <a:rect l="l" t="t" r="r" b="b"/>
              <a:pathLst>
                <a:path w="39" h="38" extrusionOk="0">
                  <a:moveTo>
                    <a:pt x="39" y="0"/>
                  </a:moveTo>
                  <a:lnTo>
                    <a:pt x="39" y="38"/>
                  </a:lnTo>
                  <a:lnTo>
                    <a:pt x="0" y="0"/>
                  </a:lnTo>
                  <a:lnTo>
                    <a:pt x="39" y="0"/>
                  </a:lnTo>
                  <a:lnTo>
                    <a:pt x="39" y="0"/>
                  </a:ln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16"/>
            <p:cNvSpPr/>
            <p:nvPr/>
          </p:nvSpPr>
          <p:spPr>
            <a:xfrm>
              <a:off x="-6477000" y="5522913"/>
              <a:ext cx="158750" cy="133350"/>
            </a:xfrm>
            <a:custGeom>
              <a:avLst/>
              <a:gdLst/>
              <a:ahLst/>
              <a:cxnLst/>
              <a:rect l="l" t="t" r="r" b="b"/>
              <a:pathLst>
                <a:path w="100" h="84" extrusionOk="0">
                  <a:moveTo>
                    <a:pt x="100" y="84"/>
                  </a:moveTo>
                  <a:lnTo>
                    <a:pt x="84" y="61"/>
                  </a:lnTo>
                  <a:lnTo>
                    <a:pt x="23" y="0"/>
                  </a:lnTo>
                  <a:lnTo>
                    <a:pt x="0" y="16"/>
                  </a:lnTo>
                  <a:lnTo>
                    <a:pt x="100" y="84"/>
                  </a:lnTo>
                  <a:lnTo>
                    <a:pt x="100" y="84"/>
                  </a:lnTo>
                  <a:close/>
                </a:path>
              </a:pathLst>
            </a:custGeom>
            <a:solidFill>
              <a:srgbClr val="D1C0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16"/>
            <p:cNvSpPr/>
            <p:nvPr/>
          </p:nvSpPr>
          <p:spPr>
            <a:xfrm>
              <a:off x="-6307138" y="5511800"/>
              <a:ext cx="73025" cy="120650"/>
            </a:xfrm>
            <a:custGeom>
              <a:avLst/>
              <a:gdLst/>
              <a:ahLst/>
              <a:cxnLst/>
              <a:rect l="l" t="t" r="r" b="b"/>
              <a:pathLst>
                <a:path w="46" h="76" extrusionOk="0">
                  <a:moveTo>
                    <a:pt x="15" y="68"/>
                  </a:moveTo>
                  <a:lnTo>
                    <a:pt x="46" y="76"/>
                  </a:lnTo>
                  <a:lnTo>
                    <a:pt x="0" y="0"/>
                  </a:lnTo>
                  <a:lnTo>
                    <a:pt x="15" y="68"/>
                  </a:lnTo>
                  <a:lnTo>
                    <a:pt x="15" y="68"/>
                  </a:lnTo>
                  <a:close/>
                </a:path>
              </a:pathLst>
            </a:custGeom>
            <a:solidFill>
              <a:srgbClr val="FAE6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6"/>
            <p:cNvSpPr/>
            <p:nvPr/>
          </p:nvSpPr>
          <p:spPr>
            <a:xfrm>
              <a:off x="-6477000" y="5522913"/>
              <a:ext cx="133350" cy="158750"/>
            </a:xfrm>
            <a:custGeom>
              <a:avLst/>
              <a:gdLst/>
              <a:ahLst/>
              <a:cxnLst/>
              <a:rect l="l" t="t" r="r" b="b"/>
              <a:pathLst>
                <a:path w="84" h="100" extrusionOk="0">
                  <a:moveTo>
                    <a:pt x="84" y="61"/>
                  </a:moveTo>
                  <a:lnTo>
                    <a:pt x="61" y="100"/>
                  </a:lnTo>
                  <a:lnTo>
                    <a:pt x="0" y="8"/>
                  </a:lnTo>
                  <a:lnTo>
                    <a:pt x="23" y="0"/>
                  </a:lnTo>
                  <a:lnTo>
                    <a:pt x="84" y="61"/>
                  </a:lnTo>
                  <a:lnTo>
                    <a:pt x="84" y="61"/>
                  </a:lnTo>
                  <a:close/>
                </a:path>
              </a:pathLst>
            </a:custGeom>
            <a:solidFill>
              <a:srgbClr val="FAE6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16"/>
            <p:cNvSpPr/>
            <p:nvPr/>
          </p:nvSpPr>
          <p:spPr>
            <a:xfrm>
              <a:off x="-6173788" y="5729288"/>
              <a:ext cx="49212" cy="146050"/>
            </a:xfrm>
            <a:custGeom>
              <a:avLst/>
              <a:gdLst/>
              <a:ahLst/>
              <a:cxnLst/>
              <a:rect l="l" t="t" r="r" b="b"/>
              <a:pathLst>
                <a:path w="4" h="12" extrusionOk="0">
                  <a:moveTo>
                    <a:pt x="3" y="12"/>
                  </a:moveTo>
                  <a:cubicBezTo>
                    <a:pt x="3" y="12"/>
                    <a:pt x="4" y="4"/>
                    <a:pt x="3" y="0"/>
                  </a:cubicBezTo>
                  <a:cubicBezTo>
                    <a:pt x="3" y="0"/>
                    <a:pt x="2" y="4"/>
                    <a:pt x="0" y="9"/>
                  </a:cubicBezTo>
                  <a:cubicBezTo>
                    <a:pt x="3" y="12"/>
                    <a:pt x="3" y="12"/>
                    <a:pt x="3" y="12"/>
                  </a:cubicBezTo>
                  <a:close/>
                </a:path>
              </a:pathLst>
            </a:custGeom>
            <a:solidFill>
              <a:srgbClr val="A7DD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16"/>
            <p:cNvSpPr/>
            <p:nvPr/>
          </p:nvSpPr>
          <p:spPr>
            <a:xfrm>
              <a:off x="-6584950" y="5729288"/>
              <a:ext cx="47625" cy="182563"/>
            </a:xfrm>
            <a:custGeom>
              <a:avLst/>
              <a:gdLst/>
              <a:ahLst/>
              <a:cxnLst/>
              <a:rect l="l" t="t" r="r" b="b"/>
              <a:pathLst>
                <a:path w="4" h="15" extrusionOk="0">
                  <a:moveTo>
                    <a:pt x="0" y="11"/>
                  </a:moveTo>
                  <a:cubicBezTo>
                    <a:pt x="0" y="11"/>
                    <a:pt x="3" y="0"/>
                    <a:pt x="4" y="0"/>
                  </a:cubicBezTo>
                  <a:cubicBezTo>
                    <a:pt x="4" y="0"/>
                    <a:pt x="3" y="10"/>
                    <a:pt x="2" y="15"/>
                  </a:cubicBezTo>
                  <a:cubicBezTo>
                    <a:pt x="2" y="15"/>
                    <a:pt x="1" y="13"/>
                    <a:pt x="0" y="11"/>
                  </a:cubicBezTo>
                  <a:close/>
                </a:path>
              </a:pathLst>
            </a:custGeom>
            <a:solidFill>
              <a:srgbClr val="A7DD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16"/>
            <p:cNvSpPr/>
            <p:nvPr/>
          </p:nvSpPr>
          <p:spPr>
            <a:xfrm>
              <a:off x="-5737225" y="5208588"/>
              <a:ext cx="617537" cy="800100"/>
            </a:xfrm>
            <a:custGeom>
              <a:avLst/>
              <a:gdLst/>
              <a:ahLst/>
              <a:cxnLst/>
              <a:rect l="l" t="t" r="r" b="b"/>
              <a:pathLst>
                <a:path w="389" h="504" extrusionOk="0">
                  <a:moveTo>
                    <a:pt x="389" y="0"/>
                  </a:moveTo>
                  <a:lnTo>
                    <a:pt x="0" y="496"/>
                  </a:lnTo>
                  <a:lnTo>
                    <a:pt x="15" y="504"/>
                  </a:lnTo>
                  <a:lnTo>
                    <a:pt x="389" y="0"/>
                  </a:lnTo>
                  <a:lnTo>
                    <a:pt x="389" y="0"/>
                  </a:ln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16"/>
            <p:cNvSpPr/>
            <p:nvPr/>
          </p:nvSpPr>
          <p:spPr>
            <a:xfrm>
              <a:off x="-5664200" y="5851525"/>
              <a:ext cx="84137" cy="84138"/>
            </a:xfrm>
            <a:custGeom>
              <a:avLst/>
              <a:gdLst/>
              <a:ahLst/>
              <a:cxnLst/>
              <a:rect l="l" t="t" r="r" b="b"/>
              <a:pathLst>
                <a:path w="7" h="7" extrusionOk="0">
                  <a:moveTo>
                    <a:pt x="6" y="0"/>
                  </a:moveTo>
                  <a:cubicBezTo>
                    <a:pt x="6" y="0"/>
                    <a:pt x="2" y="0"/>
                    <a:pt x="2" y="1"/>
                  </a:cubicBezTo>
                  <a:cubicBezTo>
                    <a:pt x="2" y="1"/>
                    <a:pt x="2" y="2"/>
                    <a:pt x="2" y="2"/>
                  </a:cubicBezTo>
                  <a:cubicBezTo>
                    <a:pt x="1" y="2"/>
                    <a:pt x="1" y="2"/>
                    <a:pt x="1" y="2"/>
                  </a:cubicBezTo>
                  <a:cubicBezTo>
                    <a:pt x="1" y="2"/>
                    <a:pt x="0" y="3"/>
                    <a:pt x="1" y="4"/>
                  </a:cubicBezTo>
                  <a:cubicBezTo>
                    <a:pt x="1" y="4"/>
                    <a:pt x="0" y="5"/>
                    <a:pt x="2" y="5"/>
                  </a:cubicBezTo>
                  <a:cubicBezTo>
                    <a:pt x="2" y="5"/>
                    <a:pt x="1" y="6"/>
                    <a:pt x="2" y="6"/>
                  </a:cubicBezTo>
                  <a:cubicBezTo>
                    <a:pt x="2" y="7"/>
                    <a:pt x="5" y="7"/>
                    <a:pt x="5" y="7"/>
                  </a:cubicBezTo>
                  <a:cubicBezTo>
                    <a:pt x="5" y="7"/>
                    <a:pt x="5" y="7"/>
                    <a:pt x="5" y="6"/>
                  </a:cubicBezTo>
                  <a:cubicBezTo>
                    <a:pt x="5" y="6"/>
                    <a:pt x="6" y="5"/>
                    <a:pt x="6" y="4"/>
                  </a:cubicBezTo>
                  <a:cubicBezTo>
                    <a:pt x="6" y="4"/>
                    <a:pt x="6" y="4"/>
                    <a:pt x="6" y="3"/>
                  </a:cubicBezTo>
                  <a:cubicBezTo>
                    <a:pt x="6" y="3"/>
                    <a:pt x="7" y="2"/>
                    <a:pt x="6" y="0"/>
                  </a:cubicBezTo>
                  <a:cubicBezTo>
                    <a:pt x="6" y="0"/>
                    <a:pt x="6" y="0"/>
                    <a:pt x="6" y="0"/>
                  </a:cubicBezTo>
                  <a:close/>
                </a:path>
              </a:pathLst>
            </a:custGeom>
            <a:solidFill>
              <a:srgbClr val="DB9C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16"/>
            <p:cNvSpPr/>
            <p:nvPr/>
          </p:nvSpPr>
          <p:spPr>
            <a:xfrm>
              <a:off x="-5689600" y="5838825"/>
              <a:ext cx="61912" cy="47625"/>
            </a:xfrm>
            <a:custGeom>
              <a:avLst/>
              <a:gdLst/>
              <a:ahLst/>
              <a:cxnLst/>
              <a:rect l="l" t="t" r="r" b="b"/>
              <a:pathLst>
                <a:path w="5" h="4" extrusionOk="0">
                  <a:moveTo>
                    <a:pt x="2" y="0"/>
                  </a:moveTo>
                  <a:cubicBezTo>
                    <a:pt x="2" y="0"/>
                    <a:pt x="4" y="2"/>
                    <a:pt x="5" y="3"/>
                  </a:cubicBezTo>
                  <a:cubicBezTo>
                    <a:pt x="5" y="3"/>
                    <a:pt x="5" y="3"/>
                    <a:pt x="5" y="4"/>
                  </a:cubicBezTo>
                  <a:cubicBezTo>
                    <a:pt x="5" y="4"/>
                    <a:pt x="4" y="4"/>
                    <a:pt x="3" y="4"/>
                  </a:cubicBezTo>
                  <a:cubicBezTo>
                    <a:pt x="2" y="3"/>
                    <a:pt x="1" y="3"/>
                    <a:pt x="1" y="3"/>
                  </a:cubicBezTo>
                  <a:cubicBezTo>
                    <a:pt x="1" y="3"/>
                    <a:pt x="0" y="2"/>
                    <a:pt x="2" y="0"/>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6"/>
            <p:cNvSpPr/>
            <p:nvPr/>
          </p:nvSpPr>
          <p:spPr>
            <a:xfrm>
              <a:off x="-6488113" y="5111750"/>
              <a:ext cx="277812" cy="387350"/>
            </a:xfrm>
            <a:custGeom>
              <a:avLst/>
              <a:gdLst/>
              <a:ahLst/>
              <a:cxnLst/>
              <a:rect l="l" t="t" r="r" b="b"/>
              <a:pathLst>
                <a:path w="23" h="32" extrusionOk="0">
                  <a:moveTo>
                    <a:pt x="11" y="0"/>
                  </a:moveTo>
                  <a:cubicBezTo>
                    <a:pt x="11" y="0"/>
                    <a:pt x="20" y="0"/>
                    <a:pt x="21" y="10"/>
                  </a:cubicBezTo>
                  <a:cubicBezTo>
                    <a:pt x="23" y="20"/>
                    <a:pt x="19" y="29"/>
                    <a:pt x="18" y="30"/>
                  </a:cubicBezTo>
                  <a:cubicBezTo>
                    <a:pt x="16" y="32"/>
                    <a:pt x="8" y="31"/>
                    <a:pt x="6" y="25"/>
                  </a:cubicBezTo>
                  <a:cubicBezTo>
                    <a:pt x="4" y="20"/>
                    <a:pt x="1" y="16"/>
                    <a:pt x="1" y="12"/>
                  </a:cubicBezTo>
                  <a:cubicBezTo>
                    <a:pt x="2" y="7"/>
                    <a:pt x="0" y="0"/>
                    <a:pt x="11" y="0"/>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16"/>
            <p:cNvSpPr/>
            <p:nvPr/>
          </p:nvSpPr>
          <p:spPr>
            <a:xfrm>
              <a:off x="-6548438" y="5062538"/>
              <a:ext cx="350837" cy="473075"/>
            </a:xfrm>
            <a:custGeom>
              <a:avLst/>
              <a:gdLst/>
              <a:ahLst/>
              <a:cxnLst/>
              <a:rect l="l" t="t" r="r" b="b"/>
              <a:pathLst>
                <a:path w="29" h="39" extrusionOk="0">
                  <a:moveTo>
                    <a:pt x="27" y="18"/>
                  </a:moveTo>
                  <a:cubicBezTo>
                    <a:pt x="27" y="18"/>
                    <a:pt x="29" y="5"/>
                    <a:pt x="17" y="3"/>
                  </a:cubicBezTo>
                  <a:cubicBezTo>
                    <a:pt x="6" y="0"/>
                    <a:pt x="2" y="8"/>
                    <a:pt x="1" y="13"/>
                  </a:cubicBezTo>
                  <a:cubicBezTo>
                    <a:pt x="0" y="17"/>
                    <a:pt x="1" y="31"/>
                    <a:pt x="1" y="31"/>
                  </a:cubicBezTo>
                  <a:cubicBezTo>
                    <a:pt x="1" y="31"/>
                    <a:pt x="9" y="37"/>
                    <a:pt x="13" y="39"/>
                  </a:cubicBezTo>
                  <a:cubicBezTo>
                    <a:pt x="13" y="39"/>
                    <a:pt x="9" y="25"/>
                    <a:pt x="11" y="15"/>
                  </a:cubicBezTo>
                  <a:cubicBezTo>
                    <a:pt x="11" y="15"/>
                    <a:pt x="20" y="17"/>
                    <a:pt x="26" y="15"/>
                  </a:cubicBezTo>
                  <a:cubicBezTo>
                    <a:pt x="26" y="15"/>
                    <a:pt x="27" y="17"/>
                    <a:pt x="27" y="18"/>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16"/>
            <p:cNvSpPr/>
            <p:nvPr/>
          </p:nvSpPr>
          <p:spPr>
            <a:xfrm>
              <a:off x="-6391275" y="5449888"/>
              <a:ext cx="84137" cy="61913"/>
            </a:xfrm>
            <a:custGeom>
              <a:avLst/>
              <a:gdLst/>
              <a:ahLst/>
              <a:cxnLst/>
              <a:rect l="l" t="t" r="r" b="b"/>
              <a:pathLst>
                <a:path w="7" h="5" extrusionOk="0">
                  <a:moveTo>
                    <a:pt x="7" y="3"/>
                  </a:moveTo>
                  <a:cubicBezTo>
                    <a:pt x="7" y="3"/>
                    <a:pt x="4" y="3"/>
                    <a:pt x="0" y="0"/>
                  </a:cubicBezTo>
                  <a:cubicBezTo>
                    <a:pt x="0" y="0"/>
                    <a:pt x="3" y="4"/>
                    <a:pt x="7" y="5"/>
                  </a:cubicBezTo>
                  <a:cubicBezTo>
                    <a:pt x="7" y="5"/>
                    <a:pt x="7" y="3"/>
                    <a:pt x="7" y="3"/>
                  </a:cubicBezTo>
                  <a:close/>
                </a:path>
              </a:pathLst>
            </a:custGeom>
            <a:solidFill>
              <a:srgbClr val="A778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6"/>
            <p:cNvSpPr/>
            <p:nvPr/>
          </p:nvSpPr>
          <p:spPr>
            <a:xfrm>
              <a:off x="-6924675" y="6288088"/>
              <a:ext cx="460375" cy="363538"/>
            </a:xfrm>
            <a:custGeom>
              <a:avLst/>
              <a:gdLst/>
              <a:ahLst/>
              <a:cxnLst/>
              <a:rect l="l" t="t" r="r" b="b"/>
              <a:pathLst>
                <a:path w="290" h="229" extrusionOk="0">
                  <a:moveTo>
                    <a:pt x="290" y="183"/>
                  </a:moveTo>
                  <a:lnTo>
                    <a:pt x="30" y="229"/>
                  </a:lnTo>
                  <a:lnTo>
                    <a:pt x="0" y="38"/>
                  </a:lnTo>
                  <a:lnTo>
                    <a:pt x="259" y="0"/>
                  </a:lnTo>
                  <a:lnTo>
                    <a:pt x="290" y="183"/>
                  </a:lnTo>
                  <a:lnTo>
                    <a:pt x="290" y="183"/>
                  </a:lnTo>
                  <a:close/>
                </a:path>
              </a:pathLst>
            </a:custGeom>
            <a:solidFill>
              <a:srgbClr val="F7C0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16"/>
            <p:cNvSpPr/>
            <p:nvPr/>
          </p:nvSpPr>
          <p:spPr>
            <a:xfrm>
              <a:off x="-6754813" y="6492875"/>
              <a:ext cx="133350" cy="158750"/>
            </a:xfrm>
            <a:custGeom>
              <a:avLst/>
              <a:gdLst/>
              <a:ahLst/>
              <a:cxnLst/>
              <a:rect l="l" t="t" r="r" b="b"/>
              <a:pathLst>
                <a:path w="11" h="13" extrusionOk="0">
                  <a:moveTo>
                    <a:pt x="1" y="12"/>
                  </a:moveTo>
                  <a:cubicBezTo>
                    <a:pt x="1" y="12"/>
                    <a:pt x="0" y="12"/>
                    <a:pt x="0" y="11"/>
                  </a:cubicBezTo>
                  <a:cubicBezTo>
                    <a:pt x="0" y="11"/>
                    <a:pt x="0" y="10"/>
                    <a:pt x="0" y="10"/>
                  </a:cubicBezTo>
                  <a:cubicBezTo>
                    <a:pt x="0" y="9"/>
                    <a:pt x="0" y="9"/>
                    <a:pt x="0" y="9"/>
                  </a:cubicBezTo>
                  <a:cubicBezTo>
                    <a:pt x="0" y="9"/>
                    <a:pt x="0" y="8"/>
                    <a:pt x="0" y="6"/>
                  </a:cubicBezTo>
                  <a:cubicBezTo>
                    <a:pt x="0" y="5"/>
                    <a:pt x="1" y="0"/>
                    <a:pt x="1" y="0"/>
                  </a:cubicBezTo>
                  <a:cubicBezTo>
                    <a:pt x="4" y="0"/>
                    <a:pt x="4" y="0"/>
                    <a:pt x="4" y="0"/>
                  </a:cubicBezTo>
                  <a:cubicBezTo>
                    <a:pt x="7" y="0"/>
                    <a:pt x="7" y="0"/>
                    <a:pt x="7" y="0"/>
                  </a:cubicBezTo>
                  <a:cubicBezTo>
                    <a:pt x="7" y="0"/>
                    <a:pt x="10" y="7"/>
                    <a:pt x="11" y="8"/>
                  </a:cubicBezTo>
                  <a:cubicBezTo>
                    <a:pt x="11" y="8"/>
                    <a:pt x="11" y="8"/>
                    <a:pt x="11" y="8"/>
                  </a:cubicBezTo>
                  <a:cubicBezTo>
                    <a:pt x="10" y="9"/>
                    <a:pt x="10" y="10"/>
                    <a:pt x="10" y="10"/>
                  </a:cubicBezTo>
                  <a:cubicBezTo>
                    <a:pt x="10" y="10"/>
                    <a:pt x="10" y="12"/>
                    <a:pt x="9" y="12"/>
                  </a:cubicBezTo>
                  <a:cubicBezTo>
                    <a:pt x="8" y="13"/>
                    <a:pt x="8" y="13"/>
                    <a:pt x="7" y="12"/>
                  </a:cubicBezTo>
                  <a:cubicBezTo>
                    <a:pt x="7" y="12"/>
                    <a:pt x="6" y="13"/>
                    <a:pt x="5" y="13"/>
                  </a:cubicBezTo>
                  <a:cubicBezTo>
                    <a:pt x="5" y="13"/>
                    <a:pt x="4" y="13"/>
                    <a:pt x="3" y="13"/>
                  </a:cubicBezTo>
                  <a:cubicBezTo>
                    <a:pt x="3" y="13"/>
                    <a:pt x="1" y="13"/>
                    <a:pt x="1" y="12"/>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6"/>
            <p:cNvSpPr/>
            <p:nvPr/>
          </p:nvSpPr>
          <p:spPr>
            <a:xfrm>
              <a:off x="-6767513" y="5535613"/>
              <a:ext cx="290512" cy="993775"/>
            </a:xfrm>
            <a:custGeom>
              <a:avLst/>
              <a:gdLst/>
              <a:ahLst/>
              <a:cxnLst/>
              <a:rect l="l" t="t" r="r" b="b"/>
              <a:pathLst>
                <a:path w="24" h="82" extrusionOk="0">
                  <a:moveTo>
                    <a:pt x="19" y="2"/>
                  </a:moveTo>
                  <a:cubicBezTo>
                    <a:pt x="19" y="2"/>
                    <a:pt x="13" y="0"/>
                    <a:pt x="10" y="7"/>
                  </a:cubicBezTo>
                  <a:cubicBezTo>
                    <a:pt x="7" y="13"/>
                    <a:pt x="7" y="16"/>
                    <a:pt x="6" y="19"/>
                  </a:cubicBezTo>
                  <a:cubicBezTo>
                    <a:pt x="6" y="22"/>
                    <a:pt x="2" y="40"/>
                    <a:pt x="2" y="41"/>
                  </a:cubicBezTo>
                  <a:cubicBezTo>
                    <a:pt x="1" y="42"/>
                    <a:pt x="0" y="53"/>
                    <a:pt x="0" y="57"/>
                  </a:cubicBezTo>
                  <a:cubicBezTo>
                    <a:pt x="0" y="60"/>
                    <a:pt x="1" y="80"/>
                    <a:pt x="0" y="81"/>
                  </a:cubicBezTo>
                  <a:cubicBezTo>
                    <a:pt x="0" y="82"/>
                    <a:pt x="10" y="80"/>
                    <a:pt x="10" y="80"/>
                  </a:cubicBezTo>
                  <a:cubicBezTo>
                    <a:pt x="10" y="80"/>
                    <a:pt x="9" y="61"/>
                    <a:pt x="9" y="59"/>
                  </a:cubicBezTo>
                  <a:cubicBezTo>
                    <a:pt x="9" y="57"/>
                    <a:pt x="9" y="47"/>
                    <a:pt x="10" y="45"/>
                  </a:cubicBezTo>
                  <a:cubicBezTo>
                    <a:pt x="12" y="41"/>
                    <a:pt x="16" y="24"/>
                    <a:pt x="17" y="23"/>
                  </a:cubicBezTo>
                  <a:cubicBezTo>
                    <a:pt x="18" y="21"/>
                    <a:pt x="24" y="4"/>
                    <a:pt x="19" y="2"/>
                  </a:cubicBezTo>
                  <a:close/>
                </a:path>
              </a:pathLst>
            </a:custGeom>
            <a:solidFill>
              <a:srgbClr val="CBEB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6"/>
            <p:cNvSpPr/>
            <p:nvPr/>
          </p:nvSpPr>
          <p:spPr>
            <a:xfrm>
              <a:off x="-2938463" y="7621588"/>
              <a:ext cx="109537" cy="73025"/>
            </a:xfrm>
            <a:custGeom>
              <a:avLst/>
              <a:gdLst/>
              <a:ahLst/>
              <a:cxnLst/>
              <a:rect l="l" t="t" r="r" b="b"/>
              <a:pathLst>
                <a:path w="9" h="6" extrusionOk="0">
                  <a:moveTo>
                    <a:pt x="9" y="5"/>
                  </a:moveTo>
                  <a:cubicBezTo>
                    <a:pt x="9" y="0"/>
                    <a:pt x="9" y="0"/>
                    <a:pt x="9" y="0"/>
                  </a:cubicBezTo>
                  <a:cubicBezTo>
                    <a:pt x="9" y="0"/>
                    <a:pt x="1" y="0"/>
                    <a:pt x="0" y="0"/>
                  </a:cubicBezTo>
                  <a:cubicBezTo>
                    <a:pt x="0" y="0"/>
                    <a:pt x="1" y="5"/>
                    <a:pt x="1" y="6"/>
                  </a:cubicBezTo>
                  <a:cubicBezTo>
                    <a:pt x="1" y="6"/>
                    <a:pt x="9" y="5"/>
                    <a:pt x="9" y="5"/>
                  </a:cubicBezTo>
                  <a:close/>
                </a:path>
              </a:pathLst>
            </a:custGeom>
            <a:solidFill>
              <a:srgbClr val="5C54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6"/>
            <p:cNvSpPr/>
            <p:nvPr/>
          </p:nvSpPr>
          <p:spPr>
            <a:xfrm>
              <a:off x="-3119438" y="7681913"/>
              <a:ext cx="314325" cy="157163"/>
            </a:xfrm>
            <a:custGeom>
              <a:avLst/>
              <a:gdLst/>
              <a:ahLst/>
              <a:cxnLst/>
              <a:rect l="l" t="t" r="r" b="b"/>
              <a:pathLst>
                <a:path w="26" h="13" extrusionOk="0">
                  <a:moveTo>
                    <a:pt x="10" y="12"/>
                  </a:moveTo>
                  <a:cubicBezTo>
                    <a:pt x="20" y="12"/>
                    <a:pt x="24" y="13"/>
                    <a:pt x="25" y="11"/>
                  </a:cubicBezTo>
                  <a:cubicBezTo>
                    <a:pt x="26" y="10"/>
                    <a:pt x="24" y="0"/>
                    <a:pt x="24" y="0"/>
                  </a:cubicBezTo>
                  <a:cubicBezTo>
                    <a:pt x="24" y="0"/>
                    <a:pt x="22" y="1"/>
                    <a:pt x="16" y="0"/>
                  </a:cubicBezTo>
                  <a:cubicBezTo>
                    <a:pt x="16" y="0"/>
                    <a:pt x="14" y="3"/>
                    <a:pt x="11" y="4"/>
                  </a:cubicBezTo>
                  <a:cubicBezTo>
                    <a:pt x="9" y="6"/>
                    <a:pt x="5" y="6"/>
                    <a:pt x="4" y="7"/>
                  </a:cubicBezTo>
                  <a:cubicBezTo>
                    <a:pt x="3" y="8"/>
                    <a:pt x="0" y="12"/>
                    <a:pt x="10" y="12"/>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6"/>
            <p:cNvSpPr/>
            <p:nvPr/>
          </p:nvSpPr>
          <p:spPr>
            <a:xfrm>
              <a:off x="-3592513" y="7621588"/>
              <a:ext cx="109537" cy="73025"/>
            </a:xfrm>
            <a:custGeom>
              <a:avLst/>
              <a:gdLst/>
              <a:ahLst/>
              <a:cxnLst/>
              <a:rect l="l" t="t" r="r" b="b"/>
              <a:pathLst>
                <a:path w="9" h="6" extrusionOk="0">
                  <a:moveTo>
                    <a:pt x="9" y="5"/>
                  </a:moveTo>
                  <a:cubicBezTo>
                    <a:pt x="9" y="0"/>
                    <a:pt x="9" y="0"/>
                    <a:pt x="9" y="0"/>
                  </a:cubicBezTo>
                  <a:cubicBezTo>
                    <a:pt x="9" y="0"/>
                    <a:pt x="1" y="0"/>
                    <a:pt x="0" y="0"/>
                  </a:cubicBezTo>
                  <a:cubicBezTo>
                    <a:pt x="0" y="0"/>
                    <a:pt x="1" y="5"/>
                    <a:pt x="1" y="6"/>
                  </a:cubicBezTo>
                  <a:cubicBezTo>
                    <a:pt x="1" y="6"/>
                    <a:pt x="9" y="5"/>
                    <a:pt x="9" y="5"/>
                  </a:cubicBezTo>
                  <a:close/>
                </a:path>
              </a:pathLst>
            </a:custGeom>
            <a:solidFill>
              <a:srgbClr val="5C54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6"/>
            <p:cNvSpPr/>
            <p:nvPr/>
          </p:nvSpPr>
          <p:spPr>
            <a:xfrm>
              <a:off x="-3822700" y="7681913"/>
              <a:ext cx="363537" cy="157163"/>
            </a:xfrm>
            <a:custGeom>
              <a:avLst/>
              <a:gdLst/>
              <a:ahLst/>
              <a:cxnLst/>
              <a:rect l="l" t="t" r="r" b="b"/>
              <a:pathLst>
                <a:path w="30" h="13" extrusionOk="0">
                  <a:moveTo>
                    <a:pt x="14" y="12"/>
                  </a:moveTo>
                  <a:cubicBezTo>
                    <a:pt x="24" y="12"/>
                    <a:pt x="28" y="13"/>
                    <a:pt x="29" y="11"/>
                  </a:cubicBezTo>
                  <a:cubicBezTo>
                    <a:pt x="30" y="10"/>
                    <a:pt x="28" y="0"/>
                    <a:pt x="28" y="0"/>
                  </a:cubicBezTo>
                  <a:cubicBezTo>
                    <a:pt x="28" y="0"/>
                    <a:pt x="26" y="1"/>
                    <a:pt x="20" y="0"/>
                  </a:cubicBezTo>
                  <a:cubicBezTo>
                    <a:pt x="20" y="0"/>
                    <a:pt x="18" y="3"/>
                    <a:pt x="15" y="4"/>
                  </a:cubicBezTo>
                  <a:cubicBezTo>
                    <a:pt x="13" y="6"/>
                    <a:pt x="4" y="7"/>
                    <a:pt x="3" y="8"/>
                  </a:cubicBezTo>
                  <a:cubicBezTo>
                    <a:pt x="2" y="9"/>
                    <a:pt x="0" y="13"/>
                    <a:pt x="14" y="12"/>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6"/>
            <p:cNvSpPr/>
            <p:nvPr/>
          </p:nvSpPr>
          <p:spPr>
            <a:xfrm>
              <a:off x="-3228976" y="6118225"/>
              <a:ext cx="423862" cy="1550988"/>
            </a:xfrm>
            <a:custGeom>
              <a:avLst/>
              <a:gdLst/>
              <a:ahLst/>
              <a:cxnLst/>
              <a:rect l="l" t="t" r="r" b="b"/>
              <a:pathLst>
                <a:path w="35" h="128" extrusionOk="0">
                  <a:moveTo>
                    <a:pt x="22" y="0"/>
                  </a:moveTo>
                  <a:cubicBezTo>
                    <a:pt x="22" y="0"/>
                    <a:pt x="26" y="12"/>
                    <a:pt x="25" y="22"/>
                  </a:cubicBezTo>
                  <a:cubicBezTo>
                    <a:pt x="25" y="33"/>
                    <a:pt x="27" y="44"/>
                    <a:pt x="28" y="55"/>
                  </a:cubicBezTo>
                  <a:cubicBezTo>
                    <a:pt x="29" y="67"/>
                    <a:pt x="34" y="95"/>
                    <a:pt x="35" y="101"/>
                  </a:cubicBezTo>
                  <a:cubicBezTo>
                    <a:pt x="35" y="108"/>
                    <a:pt x="34" y="128"/>
                    <a:pt x="34" y="128"/>
                  </a:cubicBezTo>
                  <a:cubicBezTo>
                    <a:pt x="24" y="128"/>
                    <a:pt x="24" y="128"/>
                    <a:pt x="24" y="128"/>
                  </a:cubicBezTo>
                  <a:cubicBezTo>
                    <a:pt x="24" y="128"/>
                    <a:pt x="16" y="79"/>
                    <a:pt x="14" y="74"/>
                  </a:cubicBezTo>
                  <a:cubicBezTo>
                    <a:pt x="12" y="69"/>
                    <a:pt x="1" y="33"/>
                    <a:pt x="1" y="29"/>
                  </a:cubicBezTo>
                  <a:cubicBezTo>
                    <a:pt x="0" y="25"/>
                    <a:pt x="22" y="0"/>
                    <a:pt x="22" y="0"/>
                  </a:cubicBezTo>
                  <a:close/>
                </a:path>
              </a:pathLst>
            </a:custGeom>
            <a:solidFill>
              <a:srgbClr val="D7EC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16"/>
            <p:cNvSpPr/>
            <p:nvPr/>
          </p:nvSpPr>
          <p:spPr>
            <a:xfrm>
              <a:off x="-3605213" y="6069013"/>
              <a:ext cx="642937" cy="1600200"/>
            </a:xfrm>
            <a:custGeom>
              <a:avLst/>
              <a:gdLst/>
              <a:ahLst/>
              <a:cxnLst/>
              <a:rect l="l" t="t" r="r" b="b"/>
              <a:pathLst>
                <a:path w="53" h="132" extrusionOk="0">
                  <a:moveTo>
                    <a:pt x="12" y="6"/>
                  </a:moveTo>
                  <a:cubicBezTo>
                    <a:pt x="12" y="6"/>
                    <a:pt x="6" y="34"/>
                    <a:pt x="6" y="41"/>
                  </a:cubicBezTo>
                  <a:cubicBezTo>
                    <a:pt x="5" y="47"/>
                    <a:pt x="5" y="71"/>
                    <a:pt x="4" y="75"/>
                  </a:cubicBezTo>
                  <a:cubicBezTo>
                    <a:pt x="4" y="79"/>
                    <a:pt x="2" y="127"/>
                    <a:pt x="0" y="132"/>
                  </a:cubicBezTo>
                  <a:cubicBezTo>
                    <a:pt x="12" y="132"/>
                    <a:pt x="12" y="132"/>
                    <a:pt x="12" y="132"/>
                  </a:cubicBezTo>
                  <a:cubicBezTo>
                    <a:pt x="12" y="132"/>
                    <a:pt x="22" y="98"/>
                    <a:pt x="22" y="81"/>
                  </a:cubicBezTo>
                  <a:cubicBezTo>
                    <a:pt x="22" y="65"/>
                    <a:pt x="29" y="46"/>
                    <a:pt x="34" y="35"/>
                  </a:cubicBezTo>
                  <a:cubicBezTo>
                    <a:pt x="39" y="24"/>
                    <a:pt x="50" y="24"/>
                    <a:pt x="53" y="4"/>
                  </a:cubicBezTo>
                  <a:cubicBezTo>
                    <a:pt x="53" y="4"/>
                    <a:pt x="16" y="0"/>
                    <a:pt x="12" y="6"/>
                  </a:cubicBezTo>
                  <a:close/>
                </a:path>
              </a:pathLst>
            </a:custGeom>
            <a:solidFill>
              <a:srgbClr val="D7EC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6"/>
            <p:cNvSpPr/>
            <p:nvPr/>
          </p:nvSpPr>
          <p:spPr>
            <a:xfrm>
              <a:off x="-3386138" y="4929188"/>
              <a:ext cx="303212" cy="412750"/>
            </a:xfrm>
            <a:custGeom>
              <a:avLst/>
              <a:gdLst/>
              <a:ahLst/>
              <a:cxnLst/>
              <a:rect l="l" t="t" r="r" b="b"/>
              <a:pathLst>
                <a:path w="25" h="34" extrusionOk="0">
                  <a:moveTo>
                    <a:pt x="19" y="4"/>
                  </a:moveTo>
                  <a:cubicBezTo>
                    <a:pt x="19" y="4"/>
                    <a:pt x="9" y="0"/>
                    <a:pt x="5" y="8"/>
                  </a:cubicBezTo>
                  <a:cubicBezTo>
                    <a:pt x="0" y="15"/>
                    <a:pt x="1" y="30"/>
                    <a:pt x="6" y="32"/>
                  </a:cubicBezTo>
                  <a:cubicBezTo>
                    <a:pt x="11" y="34"/>
                    <a:pt x="18" y="33"/>
                    <a:pt x="20" y="28"/>
                  </a:cubicBezTo>
                  <a:cubicBezTo>
                    <a:pt x="23" y="23"/>
                    <a:pt x="25" y="17"/>
                    <a:pt x="25" y="12"/>
                  </a:cubicBezTo>
                  <a:cubicBezTo>
                    <a:pt x="25" y="8"/>
                    <a:pt x="22" y="5"/>
                    <a:pt x="19" y="4"/>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6"/>
            <p:cNvSpPr/>
            <p:nvPr/>
          </p:nvSpPr>
          <p:spPr>
            <a:xfrm>
              <a:off x="-3313113" y="5148263"/>
              <a:ext cx="217487" cy="230188"/>
            </a:xfrm>
            <a:custGeom>
              <a:avLst/>
              <a:gdLst/>
              <a:ahLst/>
              <a:cxnLst/>
              <a:rect l="l" t="t" r="r" b="b"/>
              <a:pathLst>
                <a:path w="18" h="19" extrusionOk="0">
                  <a:moveTo>
                    <a:pt x="1" y="13"/>
                  </a:moveTo>
                  <a:cubicBezTo>
                    <a:pt x="1" y="13"/>
                    <a:pt x="2" y="16"/>
                    <a:pt x="1" y="17"/>
                  </a:cubicBezTo>
                  <a:cubicBezTo>
                    <a:pt x="0" y="19"/>
                    <a:pt x="13" y="19"/>
                    <a:pt x="13" y="19"/>
                  </a:cubicBezTo>
                  <a:cubicBezTo>
                    <a:pt x="13" y="19"/>
                    <a:pt x="14" y="12"/>
                    <a:pt x="16" y="6"/>
                  </a:cubicBezTo>
                  <a:cubicBezTo>
                    <a:pt x="18" y="0"/>
                    <a:pt x="1" y="13"/>
                    <a:pt x="1" y="13"/>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6"/>
            <p:cNvSpPr/>
            <p:nvPr/>
          </p:nvSpPr>
          <p:spPr>
            <a:xfrm>
              <a:off x="-3375025" y="4916488"/>
              <a:ext cx="315912" cy="315913"/>
            </a:xfrm>
            <a:custGeom>
              <a:avLst/>
              <a:gdLst/>
              <a:ahLst/>
              <a:cxnLst/>
              <a:rect l="l" t="t" r="r" b="b"/>
              <a:pathLst>
                <a:path w="26" h="26" extrusionOk="0">
                  <a:moveTo>
                    <a:pt x="21" y="25"/>
                  </a:moveTo>
                  <a:cubicBezTo>
                    <a:pt x="21" y="25"/>
                    <a:pt x="20" y="26"/>
                    <a:pt x="17" y="26"/>
                  </a:cubicBezTo>
                  <a:cubicBezTo>
                    <a:pt x="13" y="25"/>
                    <a:pt x="9" y="20"/>
                    <a:pt x="7" y="20"/>
                  </a:cubicBezTo>
                  <a:cubicBezTo>
                    <a:pt x="6" y="19"/>
                    <a:pt x="6" y="18"/>
                    <a:pt x="6" y="18"/>
                  </a:cubicBezTo>
                  <a:cubicBezTo>
                    <a:pt x="5" y="20"/>
                    <a:pt x="5" y="20"/>
                    <a:pt x="5" y="20"/>
                  </a:cubicBezTo>
                  <a:cubicBezTo>
                    <a:pt x="3" y="20"/>
                    <a:pt x="3" y="20"/>
                    <a:pt x="3" y="20"/>
                  </a:cubicBezTo>
                  <a:cubicBezTo>
                    <a:pt x="3" y="20"/>
                    <a:pt x="5" y="16"/>
                    <a:pt x="2" y="14"/>
                  </a:cubicBezTo>
                  <a:cubicBezTo>
                    <a:pt x="0" y="12"/>
                    <a:pt x="5" y="0"/>
                    <a:pt x="16" y="4"/>
                  </a:cubicBezTo>
                  <a:cubicBezTo>
                    <a:pt x="16" y="4"/>
                    <a:pt x="25" y="5"/>
                    <a:pt x="25" y="11"/>
                  </a:cubicBezTo>
                  <a:cubicBezTo>
                    <a:pt x="26" y="16"/>
                    <a:pt x="23" y="22"/>
                    <a:pt x="21" y="25"/>
                  </a:cubicBezTo>
                  <a:close/>
                </a:path>
              </a:pathLst>
            </a:custGeom>
            <a:solidFill>
              <a:srgbClr val="2220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6"/>
            <p:cNvSpPr/>
            <p:nvPr/>
          </p:nvSpPr>
          <p:spPr>
            <a:xfrm>
              <a:off x="-3313113" y="5305425"/>
              <a:ext cx="180975" cy="60325"/>
            </a:xfrm>
            <a:custGeom>
              <a:avLst/>
              <a:gdLst/>
              <a:ahLst/>
              <a:cxnLst/>
              <a:rect l="l" t="t" r="r" b="b"/>
              <a:pathLst>
                <a:path w="15" h="5" extrusionOk="0">
                  <a:moveTo>
                    <a:pt x="0" y="4"/>
                  </a:moveTo>
                  <a:cubicBezTo>
                    <a:pt x="0" y="4"/>
                    <a:pt x="0" y="2"/>
                    <a:pt x="1" y="2"/>
                  </a:cubicBezTo>
                  <a:cubicBezTo>
                    <a:pt x="2" y="1"/>
                    <a:pt x="13" y="0"/>
                    <a:pt x="15" y="1"/>
                  </a:cubicBezTo>
                  <a:cubicBezTo>
                    <a:pt x="15" y="4"/>
                    <a:pt x="15" y="4"/>
                    <a:pt x="15" y="4"/>
                  </a:cubicBezTo>
                  <a:cubicBezTo>
                    <a:pt x="15" y="4"/>
                    <a:pt x="12" y="5"/>
                    <a:pt x="0" y="4"/>
                  </a:cubicBezTo>
                  <a:close/>
                </a:path>
              </a:pathLst>
            </a:custGeom>
            <a:solidFill>
              <a:srgbClr val="E2D2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6"/>
            <p:cNvSpPr/>
            <p:nvPr/>
          </p:nvSpPr>
          <p:spPr>
            <a:xfrm>
              <a:off x="-3313113" y="5075238"/>
              <a:ext cx="60325" cy="107950"/>
            </a:xfrm>
            <a:custGeom>
              <a:avLst/>
              <a:gdLst/>
              <a:ahLst/>
              <a:cxnLst/>
              <a:rect l="l" t="t" r="r" b="b"/>
              <a:pathLst>
                <a:path w="5" h="9" extrusionOk="0">
                  <a:moveTo>
                    <a:pt x="1" y="4"/>
                  </a:moveTo>
                  <a:cubicBezTo>
                    <a:pt x="1" y="3"/>
                    <a:pt x="3" y="0"/>
                    <a:pt x="4" y="3"/>
                  </a:cubicBezTo>
                  <a:cubicBezTo>
                    <a:pt x="5" y="6"/>
                    <a:pt x="3" y="9"/>
                    <a:pt x="2" y="9"/>
                  </a:cubicBezTo>
                  <a:cubicBezTo>
                    <a:pt x="0" y="8"/>
                    <a:pt x="0" y="6"/>
                    <a:pt x="1" y="4"/>
                  </a:cubicBezTo>
                  <a:close/>
                </a:path>
              </a:pathLst>
            </a:custGeom>
            <a:solidFill>
              <a:srgbClr val="EEA88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6"/>
            <p:cNvSpPr/>
            <p:nvPr/>
          </p:nvSpPr>
          <p:spPr>
            <a:xfrm>
              <a:off x="-3810000" y="5353050"/>
              <a:ext cx="1125537" cy="1139825"/>
            </a:xfrm>
            <a:custGeom>
              <a:avLst/>
              <a:gdLst/>
              <a:ahLst/>
              <a:cxnLst/>
              <a:rect l="l" t="t" r="r" b="b"/>
              <a:pathLst>
                <a:path w="93" h="94" extrusionOk="0">
                  <a:moveTo>
                    <a:pt x="41" y="0"/>
                  </a:moveTo>
                  <a:cubicBezTo>
                    <a:pt x="41" y="0"/>
                    <a:pt x="35" y="2"/>
                    <a:pt x="28" y="5"/>
                  </a:cubicBezTo>
                  <a:cubicBezTo>
                    <a:pt x="28" y="5"/>
                    <a:pt x="20" y="8"/>
                    <a:pt x="19" y="17"/>
                  </a:cubicBezTo>
                  <a:cubicBezTo>
                    <a:pt x="19" y="22"/>
                    <a:pt x="14" y="47"/>
                    <a:pt x="13" y="49"/>
                  </a:cubicBezTo>
                  <a:cubicBezTo>
                    <a:pt x="12" y="51"/>
                    <a:pt x="1" y="85"/>
                    <a:pt x="0" y="86"/>
                  </a:cubicBezTo>
                  <a:cubicBezTo>
                    <a:pt x="0" y="87"/>
                    <a:pt x="9" y="90"/>
                    <a:pt x="10" y="90"/>
                  </a:cubicBezTo>
                  <a:cubicBezTo>
                    <a:pt x="11" y="90"/>
                    <a:pt x="21" y="59"/>
                    <a:pt x="22" y="57"/>
                  </a:cubicBezTo>
                  <a:cubicBezTo>
                    <a:pt x="22" y="57"/>
                    <a:pt x="28" y="38"/>
                    <a:pt x="28" y="36"/>
                  </a:cubicBezTo>
                  <a:cubicBezTo>
                    <a:pt x="28" y="36"/>
                    <a:pt x="28" y="44"/>
                    <a:pt x="28" y="46"/>
                  </a:cubicBezTo>
                  <a:cubicBezTo>
                    <a:pt x="29" y="48"/>
                    <a:pt x="23" y="91"/>
                    <a:pt x="23" y="92"/>
                  </a:cubicBezTo>
                  <a:cubicBezTo>
                    <a:pt x="23" y="93"/>
                    <a:pt x="48" y="94"/>
                    <a:pt x="58" y="93"/>
                  </a:cubicBezTo>
                  <a:cubicBezTo>
                    <a:pt x="68" y="92"/>
                    <a:pt x="76" y="90"/>
                    <a:pt x="76" y="90"/>
                  </a:cubicBezTo>
                  <a:cubicBezTo>
                    <a:pt x="76" y="90"/>
                    <a:pt x="68" y="56"/>
                    <a:pt x="69" y="53"/>
                  </a:cubicBezTo>
                  <a:cubicBezTo>
                    <a:pt x="69" y="44"/>
                    <a:pt x="72" y="29"/>
                    <a:pt x="72" y="29"/>
                  </a:cubicBezTo>
                  <a:cubicBezTo>
                    <a:pt x="80" y="44"/>
                    <a:pt x="80" y="44"/>
                    <a:pt x="80" y="44"/>
                  </a:cubicBezTo>
                  <a:cubicBezTo>
                    <a:pt x="70" y="71"/>
                    <a:pt x="70" y="71"/>
                    <a:pt x="70" y="71"/>
                  </a:cubicBezTo>
                  <a:cubicBezTo>
                    <a:pt x="72" y="79"/>
                    <a:pt x="72" y="79"/>
                    <a:pt x="72" y="79"/>
                  </a:cubicBezTo>
                  <a:cubicBezTo>
                    <a:pt x="72" y="79"/>
                    <a:pt x="91" y="50"/>
                    <a:pt x="92" y="47"/>
                  </a:cubicBezTo>
                  <a:cubicBezTo>
                    <a:pt x="93" y="45"/>
                    <a:pt x="91" y="41"/>
                    <a:pt x="90" y="39"/>
                  </a:cubicBezTo>
                  <a:cubicBezTo>
                    <a:pt x="89" y="37"/>
                    <a:pt x="82" y="20"/>
                    <a:pt x="81" y="18"/>
                  </a:cubicBezTo>
                  <a:cubicBezTo>
                    <a:pt x="79" y="16"/>
                    <a:pt x="77" y="6"/>
                    <a:pt x="70" y="4"/>
                  </a:cubicBezTo>
                  <a:cubicBezTo>
                    <a:pt x="65" y="1"/>
                    <a:pt x="56" y="0"/>
                    <a:pt x="56" y="0"/>
                  </a:cubicBezTo>
                  <a:cubicBezTo>
                    <a:pt x="41" y="0"/>
                    <a:pt x="41" y="0"/>
                    <a:pt x="41" y="0"/>
                  </a:cubicBezTo>
                  <a:close/>
                </a:path>
              </a:pathLst>
            </a:custGeom>
            <a:solidFill>
              <a:srgbClr val="357DEA"/>
            </a:solidFill>
            <a:ln w="9525" cap="flat" cmpd="sng">
              <a:solidFill>
                <a:srgbClr val="357DE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6"/>
            <p:cNvSpPr/>
            <p:nvPr/>
          </p:nvSpPr>
          <p:spPr>
            <a:xfrm>
              <a:off x="-4029075" y="6056313"/>
              <a:ext cx="654050" cy="522288"/>
            </a:xfrm>
            <a:custGeom>
              <a:avLst/>
              <a:gdLst/>
              <a:ahLst/>
              <a:cxnLst/>
              <a:rect l="l" t="t" r="r" b="b"/>
              <a:pathLst>
                <a:path w="412" h="329" extrusionOk="0">
                  <a:moveTo>
                    <a:pt x="351" y="329"/>
                  </a:moveTo>
                  <a:lnTo>
                    <a:pt x="0" y="245"/>
                  </a:lnTo>
                  <a:lnTo>
                    <a:pt x="69" y="0"/>
                  </a:lnTo>
                  <a:lnTo>
                    <a:pt x="412" y="92"/>
                  </a:lnTo>
                  <a:lnTo>
                    <a:pt x="351" y="329"/>
                  </a:lnTo>
                  <a:lnTo>
                    <a:pt x="351" y="329"/>
                  </a:lnTo>
                  <a:close/>
                </a:path>
              </a:pathLst>
            </a:custGeom>
            <a:solidFill>
              <a:srgbClr val="F7C0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6"/>
            <p:cNvSpPr/>
            <p:nvPr/>
          </p:nvSpPr>
          <p:spPr>
            <a:xfrm>
              <a:off x="-3883025" y="6481763"/>
              <a:ext cx="36512" cy="36513"/>
            </a:xfrm>
            <a:custGeom>
              <a:avLst/>
              <a:gdLst/>
              <a:ahLst/>
              <a:cxnLst/>
              <a:rect l="l" t="t" r="r" b="b"/>
              <a:pathLst>
                <a:path w="3" h="3" extrusionOk="0">
                  <a:moveTo>
                    <a:pt x="2" y="0"/>
                  </a:moveTo>
                  <a:cubicBezTo>
                    <a:pt x="2" y="0"/>
                    <a:pt x="1" y="2"/>
                    <a:pt x="1" y="2"/>
                  </a:cubicBezTo>
                  <a:cubicBezTo>
                    <a:pt x="0" y="3"/>
                    <a:pt x="2" y="3"/>
                    <a:pt x="3" y="3"/>
                  </a:cubicBezTo>
                  <a:cubicBezTo>
                    <a:pt x="3" y="2"/>
                    <a:pt x="2" y="0"/>
                    <a:pt x="2" y="0"/>
                  </a:cubicBezTo>
                  <a:close/>
                </a:path>
              </a:pathLst>
            </a:custGeom>
            <a:solidFill>
              <a:srgbClr val="C984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6"/>
            <p:cNvSpPr/>
            <p:nvPr/>
          </p:nvSpPr>
          <p:spPr>
            <a:xfrm>
              <a:off x="-3859213" y="6384925"/>
              <a:ext cx="157162" cy="180975"/>
            </a:xfrm>
            <a:custGeom>
              <a:avLst/>
              <a:gdLst/>
              <a:ahLst/>
              <a:cxnLst/>
              <a:rect l="l" t="t" r="r" b="b"/>
              <a:pathLst>
                <a:path w="13" h="15" extrusionOk="0">
                  <a:moveTo>
                    <a:pt x="10" y="15"/>
                  </a:moveTo>
                  <a:cubicBezTo>
                    <a:pt x="10" y="15"/>
                    <a:pt x="11" y="14"/>
                    <a:pt x="11" y="14"/>
                  </a:cubicBezTo>
                  <a:cubicBezTo>
                    <a:pt x="11" y="14"/>
                    <a:pt x="11" y="13"/>
                    <a:pt x="11" y="12"/>
                  </a:cubicBezTo>
                  <a:cubicBezTo>
                    <a:pt x="11" y="12"/>
                    <a:pt x="11" y="12"/>
                    <a:pt x="11" y="11"/>
                  </a:cubicBezTo>
                  <a:cubicBezTo>
                    <a:pt x="12" y="11"/>
                    <a:pt x="12" y="10"/>
                    <a:pt x="12" y="9"/>
                  </a:cubicBezTo>
                  <a:cubicBezTo>
                    <a:pt x="13" y="7"/>
                    <a:pt x="13" y="2"/>
                    <a:pt x="13" y="2"/>
                  </a:cubicBezTo>
                  <a:cubicBezTo>
                    <a:pt x="10" y="1"/>
                    <a:pt x="10" y="1"/>
                    <a:pt x="10" y="1"/>
                  </a:cubicBezTo>
                  <a:cubicBezTo>
                    <a:pt x="7" y="0"/>
                    <a:pt x="7" y="0"/>
                    <a:pt x="7" y="0"/>
                  </a:cubicBezTo>
                  <a:cubicBezTo>
                    <a:pt x="7" y="0"/>
                    <a:pt x="1" y="6"/>
                    <a:pt x="0" y="7"/>
                  </a:cubicBezTo>
                  <a:cubicBezTo>
                    <a:pt x="0" y="8"/>
                    <a:pt x="0" y="8"/>
                    <a:pt x="0" y="8"/>
                  </a:cubicBezTo>
                  <a:cubicBezTo>
                    <a:pt x="0" y="9"/>
                    <a:pt x="1" y="10"/>
                    <a:pt x="0" y="10"/>
                  </a:cubicBezTo>
                  <a:cubicBezTo>
                    <a:pt x="0" y="10"/>
                    <a:pt x="1" y="12"/>
                    <a:pt x="1" y="13"/>
                  </a:cubicBezTo>
                  <a:cubicBezTo>
                    <a:pt x="2" y="13"/>
                    <a:pt x="2" y="13"/>
                    <a:pt x="3" y="13"/>
                  </a:cubicBezTo>
                  <a:cubicBezTo>
                    <a:pt x="3" y="13"/>
                    <a:pt x="4" y="14"/>
                    <a:pt x="5" y="14"/>
                  </a:cubicBezTo>
                  <a:cubicBezTo>
                    <a:pt x="5" y="14"/>
                    <a:pt x="6" y="15"/>
                    <a:pt x="8" y="15"/>
                  </a:cubicBezTo>
                  <a:cubicBezTo>
                    <a:pt x="8" y="15"/>
                    <a:pt x="9" y="15"/>
                    <a:pt x="10" y="15"/>
                  </a:cubicBezTo>
                  <a:close/>
                </a:path>
              </a:pathLst>
            </a:custGeom>
            <a:solidFill>
              <a:srgbClr val="DE9D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6"/>
            <p:cNvSpPr/>
            <p:nvPr/>
          </p:nvSpPr>
          <p:spPr>
            <a:xfrm>
              <a:off x="-3810000" y="6069013"/>
              <a:ext cx="241300" cy="376238"/>
            </a:xfrm>
            <a:custGeom>
              <a:avLst/>
              <a:gdLst/>
              <a:ahLst/>
              <a:cxnLst/>
              <a:rect l="l" t="t" r="r" b="b"/>
              <a:pathLst>
                <a:path w="20" h="31" extrusionOk="0">
                  <a:moveTo>
                    <a:pt x="20" y="4"/>
                  </a:moveTo>
                  <a:cubicBezTo>
                    <a:pt x="20" y="4"/>
                    <a:pt x="12" y="29"/>
                    <a:pt x="10" y="31"/>
                  </a:cubicBezTo>
                  <a:cubicBezTo>
                    <a:pt x="10" y="31"/>
                    <a:pt x="4" y="30"/>
                    <a:pt x="0" y="27"/>
                  </a:cubicBezTo>
                  <a:cubicBezTo>
                    <a:pt x="9" y="0"/>
                    <a:pt x="9" y="0"/>
                    <a:pt x="9" y="0"/>
                  </a:cubicBezTo>
                  <a:cubicBezTo>
                    <a:pt x="20" y="4"/>
                    <a:pt x="20" y="4"/>
                    <a:pt x="20" y="4"/>
                  </a:cubicBezTo>
                  <a:close/>
                </a:path>
              </a:pathLst>
            </a:cu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67" name="Google Shape;567;p16"/>
          <p:cNvGrpSpPr/>
          <p:nvPr/>
        </p:nvGrpSpPr>
        <p:grpSpPr>
          <a:xfrm>
            <a:off x="1348042" y="4312693"/>
            <a:ext cx="467110" cy="427514"/>
            <a:chOff x="2025650" y="2516188"/>
            <a:chExt cx="285750" cy="287337"/>
          </a:xfrm>
        </p:grpSpPr>
        <p:sp>
          <p:nvSpPr>
            <p:cNvPr id="568" name="Google Shape;568;p16"/>
            <p:cNvSpPr/>
            <p:nvPr/>
          </p:nvSpPr>
          <p:spPr>
            <a:xfrm>
              <a:off x="2187575" y="2554288"/>
              <a:ext cx="38100" cy="107950"/>
            </a:xfrm>
            <a:custGeom>
              <a:avLst/>
              <a:gdLst/>
              <a:ahLst/>
              <a:cxnLst/>
              <a:rect l="l" t="t" r="r" b="b"/>
              <a:pathLst>
                <a:path w="95" h="271" extrusionOk="0">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6"/>
            <p:cNvSpPr/>
            <p:nvPr/>
          </p:nvSpPr>
          <p:spPr>
            <a:xfrm>
              <a:off x="2025650" y="2554288"/>
              <a:ext cx="146050" cy="220663"/>
            </a:xfrm>
            <a:custGeom>
              <a:avLst/>
              <a:gdLst/>
              <a:ahLst/>
              <a:cxnLst/>
              <a:rect l="l" t="t" r="r" b="b"/>
              <a:pathLst>
                <a:path w="369" h="554" extrusionOk="0">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6"/>
            <p:cNvSpPr/>
            <p:nvPr/>
          </p:nvSpPr>
          <p:spPr>
            <a:xfrm>
              <a:off x="2085975" y="2622550"/>
              <a:ext cx="69850" cy="9525"/>
            </a:xfrm>
            <a:custGeom>
              <a:avLst/>
              <a:gdLst/>
              <a:ahLst/>
              <a:cxnLst/>
              <a:rect l="l" t="t" r="r" b="b"/>
              <a:pathLst>
                <a:path w="176" h="25" extrusionOk="0">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71;p16"/>
            <p:cNvSpPr/>
            <p:nvPr/>
          </p:nvSpPr>
          <p:spPr>
            <a:xfrm>
              <a:off x="2085975" y="2651125"/>
              <a:ext cx="69850" cy="9525"/>
            </a:xfrm>
            <a:custGeom>
              <a:avLst/>
              <a:gdLst/>
              <a:ahLst/>
              <a:cxnLst/>
              <a:rect l="l" t="t" r="r" b="b"/>
              <a:pathLst>
                <a:path w="176" h="23" extrusionOk="0">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16"/>
            <p:cNvSpPr/>
            <p:nvPr/>
          </p:nvSpPr>
          <p:spPr>
            <a:xfrm>
              <a:off x="2085975" y="2679700"/>
              <a:ext cx="69850" cy="9525"/>
            </a:xfrm>
            <a:custGeom>
              <a:avLst/>
              <a:gdLst/>
              <a:ahLst/>
              <a:cxnLst/>
              <a:rect l="l" t="t" r="r" b="b"/>
              <a:pathLst>
                <a:path w="176" h="23" extrusionOk="0">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6"/>
            <p:cNvSpPr/>
            <p:nvPr/>
          </p:nvSpPr>
          <p:spPr>
            <a:xfrm>
              <a:off x="2085975" y="2708275"/>
              <a:ext cx="44450" cy="9525"/>
            </a:xfrm>
            <a:custGeom>
              <a:avLst/>
              <a:gdLst/>
              <a:ahLst/>
              <a:cxnLst/>
              <a:rect l="l" t="t" r="r" b="b"/>
              <a:pathLst>
                <a:path w="115" h="24" extrusionOk="0">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16"/>
            <p:cNvSpPr/>
            <p:nvPr/>
          </p:nvSpPr>
          <p:spPr>
            <a:xfrm>
              <a:off x="2168525" y="2660650"/>
              <a:ext cx="142875" cy="142875"/>
            </a:xfrm>
            <a:custGeom>
              <a:avLst/>
              <a:gdLst/>
              <a:ahLst/>
              <a:cxnLst/>
              <a:rect l="l" t="t" r="r" b="b"/>
              <a:pathLst>
                <a:path w="361" h="362" extrusionOk="0">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16"/>
            <p:cNvSpPr/>
            <p:nvPr/>
          </p:nvSpPr>
          <p:spPr>
            <a:xfrm>
              <a:off x="2073275" y="2516188"/>
              <a:ext cx="104775" cy="82550"/>
            </a:xfrm>
            <a:custGeom>
              <a:avLst/>
              <a:gdLst/>
              <a:ahLst/>
              <a:cxnLst/>
              <a:rect l="l" t="t" r="r" b="b"/>
              <a:pathLst>
                <a:path w="264" h="205" extrusionOk="0">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76" name="Google Shape;576;p16"/>
          <p:cNvSpPr txBox="1"/>
          <p:nvPr/>
        </p:nvSpPr>
        <p:spPr>
          <a:xfrm>
            <a:off x="3570431" y="5319261"/>
            <a:ext cx="1586284"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rgbClr val="222021"/>
                </a:solidFill>
                <a:latin typeface="Arial"/>
                <a:ea typeface="Arial"/>
                <a:cs typeface="Arial"/>
                <a:sym typeface="Arial"/>
              </a:rPr>
              <a:t> Backlog</a:t>
            </a:r>
            <a:endParaRPr/>
          </a:p>
          <a:p>
            <a:pPr marL="0" marR="0" lvl="0" indent="0" algn="ctr" rtl="0">
              <a:spcBef>
                <a:spcPts val="0"/>
              </a:spcBef>
              <a:spcAft>
                <a:spcPts val="0"/>
              </a:spcAft>
              <a:buNone/>
            </a:pPr>
            <a:r>
              <a:rPr lang="fr-FR" sz="1800" b="1">
                <a:solidFill>
                  <a:srgbClr val="222021"/>
                </a:solidFill>
                <a:latin typeface="Arial"/>
                <a:ea typeface="Arial"/>
                <a:cs typeface="Arial"/>
                <a:sym typeface="Arial"/>
              </a:rPr>
              <a:t>Sprint</a:t>
            </a:r>
            <a:endParaRPr sz="1800" b="1">
              <a:solidFill>
                <a:srgbClr val="222021"/>
              </a:solidFill>
              <a:latin typeface="Arial"/>
              <a:ea typeface="Arial"/>
              <a:cs typeface="Arial"/>
              <a:sym typeface="Arial"/>
            </a:endParaRPr>
          </a:p>
        </p:txBody>
      </p:sp>
      <p:sp>
        <p:nvSpPr>
          <p:cNvPr id="577" name="Google Shape;577;p16"/>
          <p:cNvSpPr txBox="1"/>
          <p:nvPr/>
        </p:nvSpPr>
        <p:spPr>
          <a:xfrm>
            <a:off x="8697578" y="1562308"/>
            <a:ext cx="97975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24 </a:t>
            </a:r>
            <a:endParaRPr/>
          </a:p>
          <a:p>
            <a:pPr marL="0" marR="0" lvl="0" indent="0" algn="ctr" rtl="0">
              <a:spcBef>
                <a:spcPts val="0"/>
              </a:spcBef>
              <a:spcAft>
                <a:spcPts val="0"/>
              </a:spcAft>
              <a:buNone/>
            </a:pPr>
            <a:r>
              <a:rPr lang="fr-FR" sz="1800" b="1">
                <a:solidFill>
                  <a:schemeClr val="dk1"/>
                </a:solidFill>
                <a:latin typeface="Arial"/>
                <a:ea typeface="Arial"/>
                <a:cs typeface="Arial"/>
                <a:sym typeface="Arial"/>
              </a:rPr>
              <a:t>Heures</a:t>
            </a:r>
            <a:endParaRPr sz="1800" b="1">
              <a:solidFill>
                <a:schemeClr val="dk1"/>
              </a:solidFill>
              <a:latin typeface="Arial"/>
              <a:ea typeface="Arial"/>
              <a:cs typeface="Arial"/>
              <a:sym typeface="Arial"/>
            </a:endParaRPr>
          </a:p>
        </p:txBody>
      </p:sp>
      <p:grpSp>
        <p:nvGrpSpPr>
          <p:cNvPr id="578" name="Google Shape;578;p16"/>
          <p:cNvGrpSpPr/>
          <p:nvPr/>
        </p:nvGrpSpPr>
        <p:grpSpPr>
          <a:xfrm>
            <a:off x="10443678" y="4339988"/>
            <a:ext cx="378997" cy="368490"/>
            <a:chOff x="9310688" y="1982788"/>
            <a:chExt cx="285750" cy="249238"/>
          </a:xfrm>
        </p:grpSpPr>
        <p:sp>
          <p:nvSpPr>
            <p:cNvPr id="579" name="Google Shape;579;p16"/>
            <p:cNvSpPr/>
            <p:nvPr/>
          </p:nvSpPr>
          <p:spPr>
            <a:xfrm>
              <a:off x="9424988" y="2135188"/>
              <a:ext cx="57150" cy="285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16"/>
            <p:cNvSpPr/>
            <p:nvPr/>
          </p:nvSpPr>
          <p:spPr>
            <a:xfrm>
              <a:off x="9329738" y="2163763"/>
              <a:ext cx="247650" cy="68263"/>
            </a:xfrm>
            <a:custGeom>
              <a:avLst/>
              <a:gdLst/>
              <a:ahLst/>
              <a:cxnLst/>
              <a:rect l="l" t="t" r="r" b="b"/>
              <a:pathLst>
                <a:path w="781" h="211" extrusionOk="0">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6"/>
            <p:cNvSpPr/>
            <p:nvPr/>
          </p:nvSpPr>
          <p:spPr>
            <a:xfrm>
              <a:off x="9310688" y="1982788"/>
              <a:ext cx="285750" cy="171450"/>
            </a:xfrm>
            <a:custGeom>
              <a:avLst/>
              <a:gdLst/>
              <a:ahLst/>
              <a:cxnLst/>
              <a:rect l="l" t="t" r="r" b="b"/>
              <a:pathLst>
                <a:path w="901" h="540" extrusionOk="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1000"/>
                                        <p:tgtEl>
                                          <p:spTgt spid="567"/>
                                        </p:tgtEl>
                                      </p:cBhvr>
                                    </p:animEffect>
                                  </p:childTnLst>
                                </p:cTn>
                              </p:par>
                              <p:par>
                                <p:cTn id="8" presetID="10" presetClass="entr" presetSubtype="0" fill="hold" nodeType="withEffect">
                                  <p:stCondLst>
                                    <p:cond delay="0"/>
                                  </p:stCondLst>
                                  <p:childTnLst>
                                    <p:set>
                                      <p:cBhvr>
                                        <p:cTn id="9" dur="1" fill="hold">
                                          <p:stCondLst>
                                            <p:cond delay="0"/>
                                          </p:stCondLst>
                                        </p:cTn>
                                        <p:tgtEl>
                                          <p:spTgt spid="493"/>
                                        </p:tgtEl>
                                        <p:attrNameLst>
                                          <p:attrName>style.visibility</p:attrName>
                                        </p:attrNameLst>
                                      </p:cBhvr>
                                      <p:to>
                                        <p:strVal val="visible"/>
                                      </p:to>
                                    </p:set>
                                    <p:animEffect transition="in" filter="fade">
                                      <p:cBhvr>
                                        <p:cTn id="10" dur="1000"/>
                                        <p:tgtEl>
                                          <p:spTgt spid="493"/>
                                        </p:tgtEl>
                                      </p:cBhvr>
                                    </p:animEffect>
                                  </p:childTnLst>
                                </p:cTn>
                              </p:par>
                              <p:par>
                                <p:cTn id="11" presetID="10"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animEffect transition="in" filter="fade">
                                      <p:cBhvr>
                                        <p:cTn id="13" dur="1000"/>
                                        <p:tgtEl>
                                          <p:spTgt spid="50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1000"/>
                                        <p:tgtEl>
                                          <p:spTgt spid="49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95"/>
                                        </p:tgtEl>
                                        <p:attrNameLst>
                                          <p:attrName>style.visibility</p:attrName>
                                        </p:attrNameLst>
                                      </p:cBhvr>
                                      <p:to>
                                        <p:strVal val="visible"/>
                                      </p:to>
                                    </p:set>
                                    <p:animEffect transition="in" filter="fade">
                                      <p:cBhvr>
                                        <p:cTn id="21" dur="1000"/>
                                        <p:tgtEl>
                                          <p:spTgt spid="495"/>
                                        </p:tgtEl>
                                      </p:cBhvr>
                                    </p:animEffect>
                                  </p:childTnLst>
                                </p:cTn>
                              </p:par>
                              <p:par>
                                <p:cTn id="22" presetID="10" presetClass="entr" presetSubtype="0" fill="hold" nodeType="withEffect">
                                  <p:stCondLst>
                                    <p:cond delay="0"/>
                                  </p:stCondLst>
                                  <p:childTnLst>
                                    <p:set>
                                      <p:cBhvr>
                                        <p:cTn id="23" dur="1" fill="hold">
                                          <p:stCondLst>
                                            <p:cond delay="0"/>
                                          </p:stCondLst>
                                        </p:cTn>
                                        <p:tgtEl>
                                          <p:spTgt spid="491"/>
                                        </p:tgtEl>
                                        <p:attrNameLst>
                                          <p:attrName>style.visibility</p:attrName>
                                        </p:attrNameLst>
                                      </p:cBhvr>
                                      <p:to>
                                        <p:strVal val="visible"/>
                                      </p:to>
                                    </p:set>
                                    <p:animEffect transition="in" filter="fade">
                                      <p:cBhvr>
                                        <p:cTn id="24" dur="1000"/>
                                        <p:tgtEl>
                                          <p:spTgt spid="491"/>
                                        </p:tgtEl>
                                      </p:cBhvr>
                                    </p:animEffect>
                                  </p:childTnLst>
                                </p:cTn>
                              </p:par>
                              <p:par>
                                <p:cTn id="25" presetID="10" presetClass="entr" presetSubtype="0" fill="hold" nodeType="withEffect">
                                  <p:stCondLst>
                                    <p:cond delay="0"/>
                                  </p:stCondLst>
                                  <p:childTnLst>
                                    <p:set>
                                      <p:cBhvr>
                                        <p:cTn id="26" dur="1" fill="hold">
                                          <p:stCondLst>
                                            <p:cond delay="0"/>
                                          </p:stCondLst>
                                        </p:cTn>
                                        <p:tgtEl>
                                          <p:spTgt spid="576"/>
                                        </p:tgtEl>
                                        <p:attrNameLst>
                                          <p:attrName>style.visibility</p:attrName>
                                        </p:attrNameLst>
                                      </p:cBhvr>
                                      <p:to>
                                        <p:strVal val="visible"/>
                                      </p:to>
                                    </p:set>
                                    <p:animEffect transition="in" filter="fade">
                                      <p:cBhvr>
                                        <p:cTn id="27" dur="1000"/>
                                        <p:tgtEl>
                                          <p:spTgt spid="57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0"/>
                                        </p:tgtEl>
                                        <p:attrNameLst>
                                          <p:attrName>style.visibility</p:attrName>
                                        </p:attrNameLst>
                                      </p:cBhvr>
                                      <p:to>
                                        <p:strVal val="visible"/>
                                      </p:to>
                                    </p:set>
                                    <p:animEffect transition="in" filter="fade">
                                      <p:cBhvr>
                                        <p:cTn id="31" dur="1000"/>
                                        <p:tgtEl>
                                          <p:spTgt spid="490"/>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486"/>
                                        </p:tgtEl>
                                        <p:attrNameLst>
                                          <p:attrName>style.visibility</p:attrName>
                                        </p:attrNameLst>
                                      </p:cBhvr>
                                      <p:to>
                                        <p:strVal val="visible"/>
                                      </p:to>
                                    </p:set>
                                    <p:animEffect transition="in" filter="fade">
                                      <p:cBhvr>
                                        <p:cTn id="35" dur="1000"/>
                                        <p:tgtEl>
                                          <p:spTgt spid="486"/>
                                        </p:tgtEl>
                                      </p:cBhvr>
                                    </p:animEffect>
                                  </p:childTnLst>
                                </p:cTn>
                              </p:par>
                              <p:par>
                                <p:cTn id="36" presetID="10" presetClass="entr" presetSubtype="0" fill="hold" nodeType="withEffect">
                                  <p:stCondLst>
                                    <p:cond delay="0"/>
                                  </p:stCondLst>
                                  <p:childTnLst>
                                    <p:set>
                                      <p:cBhvr>
                                        <p:cTn id="37" dur="1" fill="hold">
                                          <p:stCondLst>
                                            <p:cond delay="0"/>
                                          </p:stCondLst>
                                        </p:cTn>
                                        <p:tgtEl>
                                          <p:spTgt spid="506"/>
                                        </p:tgtEl>
                                        <p:attrNameLst>
                                          <p:attrName>style.visibility</p:attrName>
                                        </p:attrNameLst>
                                      </p:cBhvr>
                                      <p:to>
                                        <p:strVal val="visible"/>
                                      </p:to>
                                    </p:set>
                                    <p:animEffect transition="in" filter="fade">
                                      <p:cBhvr>
                                        <p:cTn id="38" dur="1000"/>
                                        <p:tgtEl>
                                          <p:spTgt spid="506"/>
                                        </p:tgtEl>
                                      </p:cBhvr>
                                    </p:animEffect>
                                  </p:childTnLst>
                                </p:cTn>
                              </p:par>
                              <p:par>
                                <p:cTn id="39" presetID="10" presetClass="entr" presetSubtype="0" fill="hold" nodeType="withEffect">
                                  <p:stCondLst>
                                    <p:cond delay="0"/>
                                  </p:stCondLst>
                                  <p:childTnLst>
                                    <p:set>
                                      <p:cBhvr>
                                        <p:cTn id="40" dur="1" fill="hold">
                                          <p:stCondLst>
                                            <p:cond delay="0"/>
                                          </p:stCondLst>
                                        </p:cTn>
                                        <p:tgtEl>
                                          <p:spTgt spid="494"/>
                                        </p:tgtEl>
                                        <p:attrNameLst>
                                          <p:attrName>style.visibility</p:attrName>
                                        </p:attrNameLst>
                                      </p:cBhvr>
                                      <p:to>
                                        <p:strVal val="visible"/>
                                      </p:to>
                                    </p:set>
                                    <p:animEffect transition="in" filter="fade">
                                      <p:cBhvr>
                                        <p:cTn id="41" dur="1000"/>
                                        <p:tgtEl>
                                          <p:spTgt spid="494"/>
                                        </p:tgtEl>
                                      </p:cBhvr>
                                    </p:animEffect>
                                  </p:childTnLst>
                                </p:cTn>
                              </p:par>
                              <p:par>
                                <p:cTn id="42" presetID="10" presetClass="entr" presetSubtype="0" fill="hold" nodeType="withEffect">
                                  <p:stCondLst>
                                    <p:cond delay="0"/>
                                  </p:stCondLst>
                                  <p:childTnLst>
                                    <p:set>
                                      <p:cBhvr>
                                        <p:cTn id="43" dur="1" fill="hold">
                                          <p:stCondLst>
                                            <p:cond delay="0"/>
                                          </p:stCondLst>
                                        </p:cTn>
                                        <p:tgtEl>
                                          <p:spTgt spid="577"/>
                                        </p:tgtEl>
                                        <p:attrNameLst>
                                          <p:attrName>style.visibility</p:attrName>
                                        </p:attrNameLst>
                                      </p:cBhvr>
                                      <p:to>
                                        <p:strVal val="visible"/>
                                      </p:to>
                                    </p:set>
                                    <p:animEffect transition="in" filter="fade">
                                      <p:cBhvr>
                                        <p:cTn id="44" dur="1000"/>
                                        <p:tgtEl>
                                          <p:spTgt spid="577"/>
                                        </p:tgtEl>
                                      </p:cBhvr>
                                    </p:animEffect>
                                  </p:childTnLst>
                                </p:cTn>
                              </p:par>
                              <p:par>
                                <p:cTn id="45" presetID="10" presetClass="entr" presetSubtype="0" fill="hold" nodeType="withEffect">
                                  <p:stCondLst>
                                    <p:cond delay="0"/>
                                  </p:stCondLst>
                                  <p:childTnLst>
                                    <p:set>
                                      <p:cBhvr>
                                        <p:cTn id="46" dur="1" fill="hold">
                                          <p:stCondLst>
                                            <p:cond delay="0"/>
                                          </p:stCondLst>
                                        </p:cTn>
                                        <p:tgtEl>
                                          <p:spTgt spid="505"/>
                                        </p:tgtEl>
                                        <p:attrNameLst>
                                          <p:attrName>style.visibility</p:attrName>
                                        </p:attrNameLst>
                                      </p:cBhvr>
                                      <p:to>
                                        <p:strVal val="visible"/>
                                      </p:to>
                                    </p:set>
                                    <p:animEffect transition="in" filter="fade">
                                      <p:cBhvr>
                                        <p:cTn id="47" dur="1000"/>
                                        <p:tgtEl>
                                          <p:spTgt spid="505"/>
                                        </p:tgtEl>
                                      </p:cBhvr>
                                    </p:animEffect>
                                  </p:childTnLst>
                                </p:cTn>
                              </p:par>
                              <p:par>
                                <p:cTn id="48" presetID="10" presetClass="entr" presetSubtype="0" fill="hold" nodeType="withEffect">
                                  <p:stCondLst>
                                    <p:cond delay="0"/>
                                  </p:stCondLst>
                                  <p:childTnLst>
                                    <p:set>
                                      <p:cBhvr>
                                        <p:cTn id="49" dur="1" fill="hold">
                                          <p:stCondLst>
                                            <p:cond delay="0"/>
                                          </p:stCondLst>
                                        </p:cTn>
                                        <p:tgtEl>
                                          <p:spTgt spid="507"/>
                                        </p:tgtEl>
                                        <p:attrNameLst>
                                          <p:attrName>style.visibility</p:attrName>
                                        </p:attrNameLst>
                                      </p:cBhvr>
                                      <p:to>
                                        <p:strVal val="visible"/>
                                      </p:to>
                                    </p:set>
                                    <p:animEffect transition="in" filter="fade">
                                      <p:cBhvr>
                                        <p:cTn id="50" dur="1000"/>
                                        <p:tgtEl>
                                          <p:spTgt spid="507"/>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485"/>
                                        </p:tgtEl>
                                        <p:attrNameLst>
                                          <p:attrName>style.visibility</p:attrName>
                                        </p:attrNameLst>
                                      </p:cBhvr>
                                      <p:to>
                                        <p:strVal val="visible"/>
                                      </p:to>
                                    </p:set>
                                    <p:animEffect transition="in" filter="fade">
                                      <p:cBhvr>
                                        <p:cTn id="54" dur="1000"/>
                                        <p:tgtEl>
                                          <p:spTgt spid="485"/>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578"/>
                                        </p:tgtEl>
                                        <p:attrNameLst>
                                          <p:attrName>style.visibility</p:attrName>
                                        </p:attrNameLst>
                                      </p:cBhvr>
                                      <p:to>
                                        <p:strVal val="visible"/>
                                      </p:to>
                                    </p:set>
                                    <p:animEffect transition="in" filter="fade">
                                      <p:cBhvr>
                                        <p:cTn id="58" dur="1000"/>
                                        <p:tgtEl>
                                          <p:spTgt spid="578"/>
                                        </p:tgtEl>
                                      </p:cBhvr>
                                    </p:animEffect>
                                  </p:childTnLst>
                                </p:cTn>
                              </p:par>
                              <p:par>
                                <p:cTn id="59" presetID="10" presetClass="entr" presetSubtype="0" fill="hold" nodeType="withEffect">
                                  <p:stCondLst>
                                    <p:cond delay="0"/>
                                  </p:stCondLst>
                                  <p:childTnLst>
                                    <p:set>
                                      <p:cBhvr>
                                        <p:cTn id="60" dur="1" fill="hold">
                                          <p:stCondLst>
                                            <p:cond delay="0"/>
                                          </p:stCondLst>
                                        </p:cTn>
                                        <p:tgtEl>
                                          <p:spTgt spid="484"/>
                                        </p:tgtEl>
                                        <p:attrNameLst>
                                          <p:attrName>style.visibility</p:attrName>
                                        </p:attrNameLst>
                                      </p:cBhvr>
                                      <p:to>
                                        <p:strVal val="visible"/>
                                      </p:to>
                                    </p:set>
                                    <p:animEffect transition="in" filter="fade">
                                      <p:cBhvr>
                                        <p:cTn id="61" dur="1000"/>
                                        <p:tgtEl>
                                          <p:spTgt spid="484"/>
                                        </p:tgtEl>
                                      </p:cBhvr>
                                    </p:animEffect>
                                  </p:childTnLst>
                                </p:cTn>
                              </p:par>
                              <p:par>
                                <p:cTn id="62" presetID="10" presetClass="entr" presetSubtype="0" fill="hold" nodeType="withEffect">
                                  <p:stCondLst>
                                    <p:cond delay="0"/>
                                  </p:stCondLst>
                                  <p:childTnLst>
                                    <p:set>
                                      <p:cBhvr>
                                        <p:cTn id="63" dur="1" fill="hold">
                                          <p:stCondLst>
                                            <p:cond delay="0"/>
                                          </p:stCondLst>
                                        </p:cTn>
                                        <p:tgtEl>
                                          <p:spTgt spid="504"/>
                                        </p:tgtEl>
                                        <p:attrNameLst>
                                          <p:attrName>style.visibility</p:attrName>
                                        </p:attrNameLst>
                                      </p:cBhvr>
                                      <p:to>
                                        <p:strVal val="visible"/>
                                      </p:to>
                                    </p:set>
                                    <p:animEffect transition="in" filter="fade">
                                      <p:cBhvr>
                                        <p:cTn id="64" dur="10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7"/>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17"/>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17"/>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17"/>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17"/>
          <p:cNvSpPr txBox="1"/>
          <p:nvPr/>
        </p:nvSpPr>
        <p:spPr>
          <a:xfrm>
            <a:off x="2423886" y="2967336"/>
            <a:ext cx="7344228" cy="203132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4400" b="1">
                <a:solidFill>
                  <a:srgbClr val="357DEA"/>
                </a:solidFill>
                <a:latin typeface="Arial"/>
                <a:ea typeface="Arial"/>
                <a:cs typeface="Arial"/>
                <a:sym typeface="Arial"/>
              </a:rPr>
              <a:t>Analyse </a:t>
            </a:r>
            <a:endParaRPr/>
          </a:p>
          <a:p>
            <a:pPr marL="0" marR="0" lvl="0" indent="0" algn="ctr" rtl="0">
              <a:spcBef>
                <a:spcPts val="0"/>
              </a:spcBef>
              <a:spcAft>
                <a:spcPts val="0"/>
              </a:spcAft>
              <a:buNone/>
            </a:pPr>
            <a:r>
              <a:rPr lang="fr-FR" sz="4400" b="1">
                <a:solidFill>
                  <a:srgbClr val="357DEA"/>
                </a:solidFill>
                <a:latin typeface="Arial"/>
                <a:ea typeface="Arial"/>
                <a:cs typeface="Arial"/>
                <a:sym typeface="Arial"/>
              </a:rPr>
              <a:t>et </a:t>
            </a:r>
            <a:endParaRPr/>
          </a:p>
          <a:p>
            <a:pPr marL="0" marR="0" lvl="0" indent="0" algn="ctr" rtl="0">
              <a:spcBef>
                <a:spcPts val="0"/>
              </a:spcBef>
              <a:spcAft>
                <a:spcPts val="0"/>
              </a:spcAft>
              <a:buNone/>
            </a:pPr>
            <a:r>
              <a:rPr lang="fr-FR" sz="4400" b="1">
                <a:solidFill>
                  <a:srgbClr val="357DEA"/>
                </a:solidFill>
                <a:latin typeface="Arial"/>
                <a:ea typeface="Arial"/>
                <a:cs typeface="Arial"/>
                <a:sym typeface="Arial"/>
              </a:rPr>
              <a:t>Spécification des besoins</a:t>
            </a:r>
            <a:endParaRPr sz="4400" b="1">
              <a:solidFill>
                <a:srgbClr val="357DEA"/>
              </a:solidFill>
              <a:latin typeface="Arial"/>
              <a:ea typeface="Arial"/>
              <a:cs typeface="Arial"/>
              <a:sym typeface="Arial"/>
            </a:endParaRPr>
          </a:p>
        </p:txBody>
      </p:sp>
      <p:sp>
        <p:nvSpPr>
          <p:cNvPr id="592" name="Google Shape;592;p17"/>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593" name="Google Shape;593;p17"/>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17"/>
          <p:cNvSpPr txBox="1"/>
          <p:nvPr/>
        </p:nvSpPr>
        <p:spPr>
          <a:xfrm>
            <a:off x="5782524" y="1928674"/>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400" b="1">
                <a:solidFill>
                  <a:schemeClr val="lt1"/>
                </a:solidFill>
                <a:latin typeface="Arial"/>
                <a:ea typeface="Arial"/>
                <a:cs typeface="Arial"/>
                <a:sym typeface="Arial"/>
              </a:rPr>
              <a:t>04</a:t>
            </a:r>
            <a:endParaRPr sz="5400" b="1">
              <a:solidFill>
                <a:schemeClr val="lt1"/>
              </a:solidFill>
              <a:latin typeface="Arial"/>
              <a:ea typeface="Arial"/>
              <a:cs typeface="Arial"/>
              <a:sym typeface="Aria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8"/>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Besoins Fonctionnelles</a:t>
            </a:r>
            <a:endParaRPr>
              <a:latin typeface="Arial"/>
              <a:ea typeface="Arial"/>
              <a:cs typeface="Arial"/>
              <a:sym typeface="Arial"/>
            </a:endParaRPr>
          </a:p>
        </p:txBody>
      </p:sp>
      <p:sp>
        <p:nvSpPr>
          <p:cNvPr id="600" name="Google Shape;600;p18"/>
          <p:cNvSpPr/>
          <p:nvPr/>
        </p:nvSpPr>
        <p:spPr>
          <a:xfrm>
            <a:off x="4400577" y="2305140"/>
            <a:ext cx="3714519" cy="3714519"/>
          </a:xfrm>
          <a:prstGeom prst="ellipse">
            <a:avLst/>
          </a:prstGeom>
          <a:solidFill>
            <a:srgbClr val="294F9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800">
                <a:solidFill>
                  <a:schemeClr val="lt1"/>
                </a:solidFill>
                <a:latin typeface="Arial"/>
                <a:ea typeface="Arial"/>
                <a:cs typeface="Arial"/>
                <a:sym typeface="Arial"/>
              </a:rPr>
              <a:t>Besoins</a:t>
            </a:r>
            <a:endParaRPr/>
          </a:p>
          <a:p>
            <a:pPr marL="0" marR="0" lvl="0" indent="0" algn="ctr" rtl="0">
              <a:spcBef>
                <a:spcPts val="0"/>
              </a:spcBef>
              <a:spcAft>
                <a:spcPts val="0"/>
              </a:spcAft>
              <a:buNone/>
            </a:pPr>
            <a:r>
              <a:rPr lang="fr-FR" sz="2800">
                <a:solidFill>
                  <a:schemeClr val="lt1"/>
                </a:solidFill>
                <a:latin typeface="Arial"/>
                <a:ea typeface="Arial"/>
                <a:cs typeface="Arial"/>
                <a:sym typeface="Arial"/>
              </a:rPr>
              <a:t> Fonctionnelles</a:t>
            </a:r>
            <a:endParaRPr sz="2800">
              <a:solidFill>
                <a:schemeClr val="lt1"/>
              </a:solidFill>
              <a:latin typeface="Arial"/>
              <a:ea typeface="Arial"/>
              <a:cs typeface="Arial"/>
              <a:sym typeface="Arial"/>
            </a:endParaRPr>
          </a:p>
        </p:txBody>
      </p:sp>
      <p:sp>
        <p:nvSpPr>
          <p:cNvPr id="601" name="Google Shape;601;p18"/>
          <p:cNvSpPr/>
          <p:nvPr/>
        </p:nvSpPr>
        <p:spPr>
          <a:xfrm>
            <a:off x="3193752" y="2516728"/>
            <a:ext cx="2108029" cy="2108029"/>
          </a:xfrm>
          <a:prstGeom prst="ellipse">
            <a:avLst/>
          </a:prstGeom>
          <a:solidFill>
            <a:srgbClr val="FECA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2" name="Google Shape;602;p18"/>
          <p:cNvSpPr/>
          <p:nvPr/>
        </p:nvSpPr>
        <p:spPr>
          <a:xfrm>
            <a:off x="7577673" y="3250935"/>
            <a:ext cx="1347883" cy="1347883"/>
          </a:xfrm>
          <a:prstGeom prst="ellipse">
            <a:avLst/>
          </a:prstGeom>
          <a:solidFill>
            <a:srgbClr val="20A6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Google Shape;603;p18"/>
          <p:cNvSpPr/>
          <p:nvPr/>
        </p:nvSpPr>
        <p:spPr>
          <a:xfrm>
            <a:off x="6049788" y="1173850"/>
            <a:ext cx="1802400" cy="1802400"/>
          </a:xfrm>
          <a:prstGeom prst="ellipse">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4" name="Google Shape;604;p18"/>
          <p:cNvSpPr/>
          <p:nvPr/>
        </p:nvSpPr>
        <p:spPr>
          <a:xfrm>
            <a:off x="4400577" y="2815236"/>
            <a:ext cx="901203" cy="1788802"/>
          </a:xfrm>
          <a:custGeom>
            <a:avLst/>
            <a:gdLst/>
            <a:ahLst/>
            <a:cxnLst/>
            <a:rect l="l" t="t" r="r" b="b"/>
            <a:pathLst>
              <a:path w="1030943" h="2046324" extrusionOk="0">
                <a:moveTo>
                  <a:pt x="664941" y="0"/>
                </a:moveTo>
                <a:lnTo>
                  <a:pt x="677786" y="11675"/>
                </a:lnTo>
                <a:cubicBezTo>
                  <a:pt x="895985" y="229873"/>
                  <a:pt x="1030943" y="531312"/>
                  <a:pt x="1030943" y="864271"/>
                </a:cubicBezTo>
                <a:cubicBezTo>
                  <a:pt x="1030943" y="1446950"/>
                  <a:pt x="617633" y="1933096"/>
                  <a:pt x="68191" y="2045527"/>
                </a:cubicBezTo>
                <a:lnTo>
                  <a:pt x="62971" y="2046324"/>
                </a:lnTo>
                <a:lnTo>
                  <a:pt x="43165" y="1969294"/>
                </a:lnTo>
                <a:cubicBezTo>
                  <a:pt x="14863" y="1830986"/>
                  <a:pt x="0" y="1687782"/>
                  <a:pt x="0" y="1541106"/>
                </a:cubicBezTo>
                <a:cubicBezTo>
                  <a:pt x="0" y="954404"/>
                  <a:pt x="237808" y="423245"/>
                  <a:pt x="622292" y="38762"/>
                </a:cubicBezTo>
                <a:lnTo>
                  <a:pt x="664941" y="0"/>
                </a:lnTo>
                <a:close/>
              </a:path>
            </a:pathLst>
          </a:custGeom>
          <a:solidFill>
            <a:srgbClr val="F1AC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Google Shape;605;p18"/>
          <p:cNvSpPr/>
          <p:nvPr/>
        </p:nvSpPr>
        <p:spPr>
          <a:xfrm rot="-2351563">
            <a:off x="6322742" y="1946405"/>
            <a:ext cx="916594" cy="1316447"/>
          </a:xfrm>
          <a:custGeom>
            <a:avLst/>
            <a:gdLst/>
            <a:ahLst/>
            <a:cxnLst/>
            <a:rect l="l" t="t" r="r" b="b"/>
            <a:pathLst>
              <a:path w="1048549" h="1505966" extrusionOk="0">
                <a:moveTo>
                  <a:pt x="116538" y="0"/>
                </a:moveTo>
                <a:lnTo>
                  <a:pt x="130065" y="8218"/>
                </a:lnTo>
                <a:cubicBezTo>
                  <a:pt x="582191" y="313669"/>
                  <a:pt x="910424" y="788577"/>
                  <a:pt x="1023632" y="1341812"/>
                </a:cubicBezTo>
                <a:lnTo>
                  <a:pt x="1048549" y="1505077"/>
                </a:lnTo>
                <a:lnTo>
                  <a:pt x="1030939" y="1505966"/>
                </a:lnTo>
                <a:cubicBezTo>
                  <a:pt x="461567" y="1505966"/>
                  <a:pt x="0" y="1044399"/>
                  <a:pt x="0" y="475027"/>
                </a:cubicBezTo>
                <a:cubicBezTo>
                  <a:pt x="0" y="332684"/>
                  <a:pt x="28848" y="197079"/>
                  <a:pt x="81016" y="73739"/>
                </a:cubicBezTo>
                <a:lnTo>
                  <a:pt x="11653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18"/>
          <p:cNvSpPr/>
          <p:nvPr/>
        </p:nvSpPr>
        <p:spPr>
          <a:xfrm rot="-3135144">
            <a:off x="7509434" y="3482947"/>
            <a:ext cx="918930" cy="962479"/>
          </a:xfrm>
          <a:custGeom>
            <a:avLst/>
            <a:gdLst/>
            <a:ahLst/>
            <a:cxnLst/>
            <a:rect l="l" t="t" r="r" b="b"/>
            <a:pathLst>
              <a:path w="1051222" h="1101040" extrusionOk="0">
                <a:moveTo>
                  <a:pt x="770964" y="0"/>
                </a:moveTo>
                <a:cubicBezTo>
                  <a:pt x="824188" y="0"/>
                  <a:pt x="876152" y="5394"/>
                  <a:pt x="926340" y="15663"/>
                </a:cubicBezTo>
                <a:lnTo>
                  <a:pt x="1051222" y="54429"/>
                </a:lnTo>
                <a:lnTo>
                  <a:pt x="967249" y="228745"/>
                </a:lnTo>
                <a:cubicBezTo>
                  <a:pt x="771003" y="590001"/>
                  <a:pt x="473029" y="887975"/>
                  <a:pt x="111773" y="1084221"/>
                </a:cubicBezTo>
                <a:lnTo>
                  <a:pt x="76859" y="1101040"/>
                </a:lnTo>
                <a:lnTo>
                  <a:pt x="60586" y="1071058"/>
                </a:lnTo>
                <a:cubicBezTo>
                  <a:pt x="21573" y="978821"/>
                  <a:pt x="0" y="877412"/>
                  <a:pt x="0" y="770964"/>
                </a:cubicBezTo>
                <a:cubicBezTo>
                  <a:pt x="0" y="345172"/>
                  <a:pt x="345172" y="0"/>
                  <a:pt x="770964" y="0"/>
                </a:cubicBezTo>
                <a:close/>
              </a:path>
            </a:pathLst>
          </a:custGeom>
          <a:solidFill>
            <a:srgbClr val="108A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18"/>
          <p:cNvSpPr/>
          <p:nvPr/>
        </p:nvSpPr>
        <p:spPr>
          <a:xfrm>
            <a:off x="3010492" y="2516728"/>
            <a:ext cx="2108029" cy="2108029"/>
          </a:xfrm>
          <a:prstGeom prst="ellipse">
            <a:avLst/>
          </a:prstGeom>
          <a:noFill/>
          <a:ln w="9525" cap="flat" cmpd="sng">
            <a:solidFill>
              <a:srgbClr val="FEB6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18"/>
          <p:cNvSpPr/>
          <p:nvPr/>
        </p:nvSpPr>
        <p:spPr>
          <a:xfrm>
            <a:off x="6092653" y="1037374"/>
            <a:ext cx="1802400" cy="1802400"/>
          </a:xfrm>
          <a:prstGeom prst="ellipse">
            <a:avLst/>
          </a:prstGeom>
          <a:noFill/>
          <a:ln w="952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0000"/>
              </a:solidFill>
              <a:latin typeface="Arial"/>
              <a:ea typeface="Arial"/>
              <a:cs typeface="Arial"/>
              <a:sym typeface="Arial"/>
            </a:endParaRPr>
          </a:p>
        </p:txBody>
      </p:sp>
      <p:sp>
        <p:nvSpPr>
          <p:cNvPr id="609" name="Google Shape;609;p18"/>
          <p:cNvSpPr/>
          <p:nvPr/>
        </p:nvSpPr>
        <p:spPr>
          <a:xfrm>
            <a:off x="7680234" y="3087162"/>
            <a:ext cx="1347883" cy="1347883"/>
          </a:xfrm>
          <a:prstGeom prst="ellipse">
            <a:avLst/>
          </a:prstGeom>
          <a:noFill/>
          <a:ln w="9525" cap="flat" cmpd="sng">
            <a:solidFill>
              <a:srgbClr val="0F81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10" name="Google Shape;610;p18"/>
          <p:cNvGrpSpPr/>
          <p:nvPr/>
        </p:nvGrpSpPr>
        <p:grpSpPr>
          <a:xfrm>
            <a:off x="-41565" y="4259953"/>
            <a:ext cx="3294830" cy="391042"/>
            <a:chOff x="537566" y="4604038"/>
            <a:chExt cx="3294830" cy="511241"/>
          </a:xfrm>
        </p:grpSpPr>
        <p:cxnSp>
          <p:nvCxnSpPr>
            <p:cNvPr id="611" name="Google Shape;611;p18"/>
            <p:cNvCxnSpPr/>
            <p:nvPr/>
          </p:nvCxnSpPr>
          <p:spPr>
            <a:xfrm flipH="1">
              <a:off x="3563530" y="4604038"/>
              <a:ext cx="268866" cy="508066"/>
            </a:xfrm>
            <a:prstGeom prst="straightConnector1">
              <a:avLst/>
            </a:prstGeom>
            <a:noFill/>
            <a:ln w="9525" cap="flat" cmpd="sng">
              <a:solidFill>
                <a:srgbClr val="FEB602"/>
              </a:solidFill>
              <a:prstDash val="solid"/>
              <a:miter lim="800000"/>
              <a:headEnd type="none" w="sm" len="sm"/>
              <a:tailEnd type="none" w="sm" len="sm"/>
            </a:ln>
          </p:spPr>
        </p:cxnSp>
        <p:cxnSp>
          <p:nvCxnSpPr>
            <p:cNvPr id="612" name="Google Shape;612;p18"/>
            <p:cNvCxnSpPr/>
            <p:nvPr/>
          </p:nvCxnSpPr>
          <p:spPr>
            <a:xfrm>
              <a:off x="537566" y="5115279"/>
              <a:ext cx="3025964" cy="0"/>
            </a:xfrm>
            <a:prstGeom prst="straightConnector1">
              <a:avLst/>
            </a:prstGeom>
            <a:noFill/>
            <a:ln w="9525" cap="flat" cmpd="sng">
              <a:solidFill>
                <a:srgbClr val="FEB602"/>
              </a:solidFill>
              <a:prstDash val="solid"/>
              <a:miter lim="800000"/>
              <a:headEnd type="none" w="sm" len="sm"/>
              <a:tailEnd type="none" w="sm" len="sm"/>
            </a:ln>
          </p:spPr>
        </p:cxnSp>
      </p:grpSp>
      <p:grpSp>
        <p:nvGrpSpPr>
          <p:cNvPr id="613" name="Google Shape;613;p18"/>
          <p:cNvGrpSpPr/>
          <p:nvPr/>
        </p:nvGrpSpPr>
        <p:grpSpPr>
          <a:xfrm rot="10800000">
            <a:off x="7545346" y="896016"/>
            <a:ext cx="3208688" cy="511241"/>
            <a:chOff x="537566" y="4604038"/>
            <a:chExt cx="3294830" cy="511241"/>
          </a:xfrm>
        </p:grpSpPr>
        <p:cxnSp>
          <p:nvCxnSpPr>
            <p:cNvPr id="614" name="Google Shape;614;p18"/>
            <p:cNvCxnSpPr/>
            <p:nvPr/>
          </p:nvCxnSpPr>
          <p:spPr>
            <a:xfrm flipH="1">
              <a:off x="3563530" y="4604038"/>
              <a:ext cx="268866" cy="508066"/>
            </a:xfrm>
            <a:prstGeom prst="straightConnector1">
              <a:avLst/>
            </a:prstGeom>
            <a:noFill/>
            <a:ln w="9525" cap="flat" cmpd="sng">
              <a:solidFill>
                <a:schemeClr val="accent2"/>
              </a:solidFill>
              <a:prstDash val="solid"/>
              <a:miter lim="800000"/>
              <a:headEnd type="none" w="sm" len="sm"/>
              <a:tailEnd type="none" w="sm" len="sm"/>
            </a:ln>
          </p:spPr>
        </p:cxnSp>
        <p:cxnSp>
          <p:nvCxnSpPr>
            <p:cNvPr id="615" name="Google Shape;615;p18"/>
            <p:cNvCxnSpPr/>
            <p:nvPr/>
          </p:nvCxnSpPr>
          <p:spPr>
            <a:xfrm>
              <a:off x="537566" y="5115279"/>
              <a:ext cx="3025964" cy="0"/>
            </a:xfrm>
            <a:prstGeom prst="straightConnector1">
              <a:avLst/>
            </a:prstGeom>
            <a:noFill/>
            <a:ln w="9525" cap="flat" cmpd="sng">
              <a:solidFill>
                <a:schemeClr val="accent2"/>
              </a:solidFill>
              <a:prstDash val="solid"/>
              <a:miter lim="800000"/>
              <a:headEnd type="none" w="sm" len="sm"/>
              <a:tailEnd type="none" w="sm" len="sm"/>
            </a:ln>
          </p:spPr>
        </p:cxnSp>
      </p:grpSp>
      <p:grpSp>
        <p:nvGrpSpPr>
          <p:cNvPr id="616" name="Google Shape;616;p18"/>
          <p:cNvGrpSpPr/>
          <p:nvPr/>
        </p:nvGrpSpPr>
        <p:grpSpPr>
          <a:xfrm rot="10800000">
            <a:off x="8855529" y="2988859"/>
            <a:ext cx="2963432" cy="639019"/>
            <a:chOff x="537566" y="4604038"/>
            <a:chExt cx="3294830" cy="511241"/>
          </a:xfrm>
        </p:grpSpPr>
        <p:cxnSp>
          <p:nvCxnSpPr>
            <p:cNvPr id="617" name="Google Shape;617;p18"/>
            <p:cNvCxnSpPr/>
            <p:nvPr/>
          </p:nvCxnSpPr>
          <p:spPr>
            <a:xfrm flipH="1">
              <a:off x="3563530" y="4604038"/>
              <a:ext cx="268866" cy="508066"/>
            </a:xfrm>
            <a:prstGeom prst="straightConnector1">
              <a:avLst/>
            </a:prstGeom>
            <a:noFill/>
            <a:ln w="9525" cap="flat" cmpd="sng">
              <a:solidFill>
                <a:srgbClr val="0F81C1"/>
              </a:solidFill>
              <a:prstDash val="solid"/>
              <a:miter lim="800000"/>
              <a:headEnd type="none" w="sm" len="sm"/>
              <a:tailEnd type="none" w="sm" len="sm"/>
            </a:ln>
          </p:spPr>
        </p:cxnSp>
        <p:cxnSp>
          <p:nvCxnSpPr>
            <p:cNvPr id="618" name="Google Shape;618;p18"/>
            <p:cNvCxnSpPr/>
            <p:nvPr/>
          </p:nvCxnSpPr>
          <p:spPr>
            <a:xfrm>
              <a:off x="537566" y="5115279"/>
              <a:ext cx="3025964" cy="0"/>
            </a:xfrm>
            <a:prstGeom prst="straightConnector1">
              <a:avLst/>
            </a:prstGeom>
            <a:noFill/>
            <a:ln w="9525" cap="flat" cmpd="sng">
              <a:solidFill>
                <a:srgbClr val="0F81C1"/>
              </a:solidFill>
              <a:prstDash val="solid"/>
              <a:miter lim="800000"/>
              <a:headEnd type="none" w="sm" len="sm"/>
              <a:tailEnd type="none" w="sm" len="sm"/>
            </a:ln>
          </p:spPr>
        </p:cxnSp>
      </p:grpSp>
      <p:sp>
        <p:nvSpPr>
          <p:cNvPr id="619" name="Google Shape;619;p18"/>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Arial"/>
                <a:ea typeface="Arial"/>
                <a:cs typeface="Arial"/>
                <a:sym typeface="Arial"/>
              </a:rPr>
              <a:pPr marL="0" lvl="0" indent="0" algn="r" rtl="0">
                <a:spcBef>
                  <a:spcPts val="0"/>
                </a:spcBef>
                <a:spcAft>
                  <a:spcPts val="0"/>
                </a:spcAft>
                <a:buNone/>
              </a:pPr>
              <a:t>18</a:t>
            </a:fld>
            <a:endParaRPr>
              <a:latin typeface="Arial"/>
              <a:ea typeface="Arial"/>
              <a:cs typeface="Arial"/>
              <a:sym typeface="Arial"/>
            </a:endParaRPr>
          </a:p>
        </p:txBody>
      </p:sp>
      <p:sp>
        <p:nvSpPr>
          <p:cNvPr id="620" name="Google Shape;620;p18"/>
          <p:cNvSpPr txBox="1"/>
          <p:nvPr/>
        </p:nvSpPr>
        <p:spPr>
          <a:xfrm>
            <a:off x="3357351" y="3016155"/>
            <a:ext cx="1688400" cy="892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600">
                <a:solidFill>
                  <a:schemeClr val="lt1"/>
                </a:solidFill>
              </a:rPr>
              <a:t> Gestion des profils</a:t>
            </a:r>
            <a:endParaRPr sz="2100">
              <a:solidFill>
                <a:schemeClr val="lt1"/>
              </a:solidFill>
              <a:latin typeface="Arial"/>
              <a:ea typeface="Arial"/>
              <a:cs typeface="Arial"/>
              <a:sym typeface="Arial"/>
            </a:endParaRPr>
          </a:p>
        </p:txBody>
      </p:sp>
      <p:sp>
        <p:nvSpPr>
          <p:cNvPr id="621" name="Google Shape;621;p18"/>
          <p:cNvSpPr txBox="1"/>
          <p:nvPr/>
        </p:nvSpPr>
        <p:spPr>
          <a:xfrm>
            <a:off x="6052250" y="1568598"/>
            <a:ext cx="18150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lt1"/>
                </a:solidFill>
              </a:rPr>
              <a:t>Gestion des clients</a:t>
            </a:r>
            <a:endParaRPr sz="2000" b="1">
              <a:solidFill>
                <a:schemeClr val="lt1"/>
              </a:solidFill>
              <a:latin typeface="Arial"/>
              <a:ea typeface="Arial"/>
              <a:cs typeface="Arial"/>
              <a:sym typeface="Arial"/>
            </a:endParaRPr>
          </a:p>
        </p:txBody>
      </p:sp>
      <p:sp>
        <p:nvSpPr>
          <p:cNvPr id="622" name="Google Shape;622;p18"/>
          <p:cNvSpPr txBox="1"/>
          <p:nvPr/>
        </p:nvSpPr>
        <p:spPr>
          <a:xfrm>
            <a:off x="7480463" y="3589363"/>
            <a:ext cx="1542300" cy="677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900">
                <a:solidFill>
                  <a:schemeClr val="lt1"/>
                </a:solidFill>
              </a:rPr>
              <a:t>Commercial &amp; marketing</a:t>
            </a:r>
            <a:endParaRPr sz="1900">
              <a:solidFill>
                <a:schemeClr val="lt1"/>
              </a:solidFill>
              <a:latin typeface="Arial"/>
              <a:ea typeface="Arial"/>
              <a:cs typeface="Arial"/>
              <a:sym typeface="Arial"/>
            </a:endParaRPr>
          </a:p>
        </p:txBody>
      </p:sp>
      <p:sp>
        <p:nvSpPr>
          <p:cNvPr id="623" name="Google Shape;623;p18"/>
          <p:cNvSpPr txBox="1"/>
          <p:nvPr/>
        </p:nvSpPr>
        <p:spPr>
          <a:xfrm>
            <a:off x="234697" y="3128727"/>
            <a:ext cx="260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Gestion de</a:t>
            </a:r>
            <a:r>
              <a:rPr lang="fr-FR" sz="1800">
                <a:solidFill>
                  <a:schemeClr val="dk1"/>
                </a:solidFill>
              </a:rPr>
              <a:t>s agents</a:t>
            </a:r>
            <a:endParaRPr/>
          </a:p>
        </p:txBody>
      </p:sp>
      <p:sp>
        <p:nvSpPr>
          <p:cNvPr id="624" name="Google Shape;624;p18"/>
          <p:cNvSpPr txBox="1"/>
          <p:nvPr/>
        </p:nvSpPr>
        <p:spPr>
          <a:xfrm>
            <a:off x="216587" y="3499557"/>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Gestion des </a:t>
            </a:r>
            <a:r>
              <a:rPr lang="fr-FR" sz="1800">
                <a:solidFill>
                  <a:schemeClr val="dk1"/>
                </a:solidFill>
              </a:rPr>
              <a:t>rôles</a:t>
            </a:r>
            <a:endParaRPr/>
          </a:p>
        </p:txBody>
      </p:sp>
      <p:sp>
        <p:nvSpPr>
          <p:cNvPr id="625" name="Google Shape;625;p18"/>
          <p:cNvSpPr txBox="1"/>
          <p:nvPr/>
        </p:nvSpPr>
        <p:spPr>
          <a:xfrm>
            <a:off x="254218" y="3870381"/>
            <a:ext cx="2138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Gestion des catégories</a:t>
            </a:r>
            <a:endParaRPr sz="1800">
              <a:solidFill>
                <a:schemeClr val="dk1"/>
              </a:solidFill>
              <a:latin typeface="Arial"/>
              <a:ea typeface="Arial"/>
              <a:cs typeface="Arial"/>
              <a:sym typeface="Arial"/>
            </a:endParaRPr>
          </a:p>
        </p:txBody>
      </p:sp>
      <p:sp>
        <p:nvSpPr>
          <p:cNvPr id="626" name="Google Shape;626;p18"/>
          <p:cNvSpPr txBox="1"/>
          <p:nvPr/>
        </p:nvSpPr>
        <p:spPr>
          <a:xfrm>
            <a:off x="216567" y="2792601"/>
            <a:ext cx="3270300" cy="277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fr-FR" sz="1800" b="1">
                <a:solidFill>
                  <a:srgbClr val="F1AC01"/>
                </a:solidFill>
              </a:rPr>
              <a:t>La Gestion des profils</a:t>
            </a:r>
            <a:endParaRPr sz="1800" b="1">
              <a:solidFill>
                <a:srgbClr val="F1AC01"/>
              </a:solidFill>
              <a:latin typeface="Arial"/>
              <a:ea typeface="Arial"/>
              <a:cs typeface="Arial"/>
              <a:sym typeface="Arial"/>
            </a:endParaRPr>
          </a:p>
        </p:txBody>
      </p:sp>
      <p:sp>
        <p:nvSpPr>
          <p:cNvPr id="627" name="Google Shape;627;p18"/>
          <p:cNvSpPr txBox="1"/>
          <p:nvPr/>
        </p:nvSpPr>
        <p:spPr>
          <a:xfrm>
            <a:off x="7944238" y="563975"/>
            <a:ext cx="2796000" cy="2772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fr-FR" sz="1800" b="1">
                <a:solidFill>
                  <a:schemeClr val="accent2"/>
                </a:solidFill>
              </a:rPr>
              <a:t>Gestion des clients</a:t>
            </a:r>
            <a:endParaRPr sz="1800" b="1">
              <a:solidFill>
                <a:schemeClr val="accent2"/>
              </a:solidFill>
              <a:latin typeface="Arial"/>
              <a:ea typeface="Arial"/>
              <a:cs typeface="Arial"/>
              <a:sym typeface="Arial"/>
            </a:endParaRPr>
          </a:p>
        </p:txBody>
      </p:sp>
      <p:sp>
        <p:nvSpPr>
          <p:cNvPr id="628" name="Google Shape;628;p18"/>
          <p:cNvSpPr txBox="1"/>
          <p:nvPr/>
        </p:nvSpPr>
        <p:spPr>
          <a:xfrm>
            <a:off x="8148932" y="966971"/>
            <a:ext cx="4030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Ajout des clients</a:t>
            </a:r>
            <a:endParaRPr sz="1800">
              <a:solidFill>
                <a:schemeClr val="dk1"/>
              </a:solidFill>
              <a:latin typeface="Arial"/>
              <a:ea typeface="Arial"/>
              <a:cs typeface="Arial"/>
              <a:sym typeface="Arial"/>
            </a:endParaRPr>
          </a:p>
        </p:txBody>
      </p:sp>
      <p:sp>
        <p:nvSpPr>
          <p:cNvPr id="629" name="Google Shape;629;p18"/>
          <p:cNvSpPr txBox="1"/>
          <p:nvPr/>
        </p:nvSpPr>
        <p:spPr>
          <a:xfrm>
            <a:off x="8062073" y="1462089"/>
            <a:ext cx="25603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Modification des clients</a:t>
            </a:r>
            <a:endParaRPr sz="1800">
              <a:solidFill>
                <a:schemeClr val="dk1"/>
              </a:solidFill>
              <a:latin typeface="Arial"/>
              <a:ea typeface="Arial"/>
              <a:cs typeface="Arial"/>
              <a:sym typeface="Arial"/>
            </a:endParaRPr>
          </a:p>
        </p:txBody>
      </p:sp>
      <p:sp>
        <p:nvSpPr>
          <p:cNvPr id="630" name="Google Shape;630;p18"/>
          <p:cNvSpPr txBox="1"/>
          <p:nvPr/>
        </p:nvSpPr>
        <p:spPr>
          <a:xfrm>
            <a:off x="8115497" y="1920985"/>
            <a:ext cx="2795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Suppression des clients</a:t>
            </a:r>
            <a:endParaRPr sz="1800">
              <a:solidFill>
                <a:schemeClr val="dk1"/>
              </a:solidFill>
              <a:latin typeface="Arial"/>
              <a:ea typeface="Arial"/>
              <a:cs typeface="Arial"/>
              <a:sym typeface="Arial"/>
            </a:endParaRPr>
          </a:p>
        </p:txBody>
      </p:sp>
      <p:sp>
        <p:nvSpPr>
          <p:cNvPr id="631" name="Google Shape;631;p18"/>
          <p:cNvSpPr txBox="1"/>
          <p:nvPr/>
        </p:nvSpPr>
        <p:spPr>
          <a:xfrm>
            <a:off x="9351826" y="2671100"/>
            <a:ext cx="31176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800" b="1">
                <a:solidFill>
                  <a:srgbClr val="20A6EE"/>
                </a:solidFill>
              </a:rPr>
              <a:t>Commercial &amp; Marketing</a:t>
            </a:r>
            <a:endParaRPr sz="1800" b="1">
              <a:solidFill>
                <a:srgbClr val="20A6EE"/>
              </a:solidFill>
              <a:latin typeface="Arial"/>
              <a:ea typeface="Arial"/>
              <a:cs typeface="Arial"/>
              <a:sym typeface="Arial"/>
            </a:endParaRPr>
          </a:p>
        </p:txBody>
      </p:sp>
      <p:sp>
        <p:nvSpPr>
          <p:cNvPr id="632" name="Google Shape;632;p18"/>
          <p:cNvSpPr txBox="1"/>
          <p:nvPr/>
        </p:nvSpPr>
        <p:spPr>
          <a:xfrm>
            <a:off x="9294125" y="3161800"/>
            <a:ext cx="371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Ventes, services, Solutions</a:t>
            </a:r>
            <a:endParaRPr sz="1800">
              <a:solidFill>
                <a:schemeClr val="dk1"/>
              </a:solidFill>
              <a:latin typeface="Arial"/>
              <a:ea typeface="Arial"/>
              <a:cs typeface="Arial"/>
              <a:sym typeface="Arial"/>
            </a:endParaRPr>
          </a:p>
        </p:txBody>
      </p:sp>
      <p:sp>
        <p:nvSpPr>
          <p:cNvPr id="633" name="Google Shape;633;p18"/>
          <p:cNvSpPr txBox="1"/>
          <p:nvPr/>
        </p:nvSpPr>
        <p:spPr>
          <a:xfrm>
            <a:off x="8952931" y="3547820"/>
            <a:ext cx="32391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rPr>
              <a:t>Proposition des offres</a:t>
            </a:r>
            <a:endParaRPr/>
          </a:p>
          <a:p>
            <a:pPr marL="0" marR="0" lvl="0" indent="0" algn="l" rtl="0">
              <a:spcBef>
                <a:spcPts val="0"/>
              </a:spcBef>
              <a:spcAft>
                <a:spcPts val="0"/>
              </a:spcAft>
              <a:buNone/>
            </a:pPr>
            <a:r>
              <a:rPr lang="fr-FR" sz="1600">
                <a:solidFill>
                  <a:schemeClr val="dk1"/>
                </a:solidFill>
              </a:rPr>
              <a:t>Coopérations</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fr-FR" sz="1600">
                <a:solidFill>
                  <a:schemeClr val="dk1"/>
                </a:solidFill>
              </a:rPr>
              <a:t>Campagnes publicitaires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p18"/>
          <p:cNvSpPr/>
          <p:nvPr/>
        </p:nvSpPr>
        <p:spPr>
          <a:xfrm>
            <a:off x="4768509" y="5163896"/>
            <a:ext cx="1347883" cy="1347883"/>
          </a:xfrm>
          <a:prstGeom prst="ellipse">
            <a:avLst/>
          </a:prstGeom>
          <a:solidFill>
            <a:srgbClr val="082248">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5" name="Google Shape;635;p18"/>
          <p:cNvSpPr/>
          <p:nvPr/>
        </p:nvSpPr>
        <p:spPr>
          <a:xfrm>
            <a:off x="4611762" y="5232135"/>
            <a:ext cx="1347883" cy="1347883"/>
          </a:xfrm>
          <a:prstGeom prst="ellipse">
            <a:avLst/>
          </a:prstGeom>
          <a:noFill/>
          <a:ln w="9525" cap="flat" cmpd="sng">
            <a:solidFill>
              <a:srgbClr val="0822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36" name="Google Shape;636;p18"/>
          <p:cNvGrpSpPr/>
          <p:nvPr/>
        </p:nvGrpSpPr>
        <p:grpSpPr>
          <a:xfrm rot="10800000" flipH="1">
            <a:off x="641859" y="5131557"/>
            <a:ext cx="3998794" cy="586701"/>
            <a:chOff x="537566" y="4604038"/>
            <a:chExt cx="3294830" cy="511241"/>
          </a:xfrm>
        </p:grpSpPr>
        <p:cxnSp>
          <p:nvCxnSpPr>
            <p:cNvPr id="637" name="Google Shape;637;p18"/>
            <p:cNvCxnSpPr/>
            <p:nvPr/>
          </p:nvCxnSpPr>
          <p:spPr>
            <a:xfrm flipH="1">
              <a:off x="3563530" y="4604038"/>
              <a:ext cx="268866" cy="508066"/>
            </a:xfrm>
            <a:prstGeom prst="straightConnector1">
              <a:avLst/>
            </a:prstGeom>
            <a:noFill/>
            <a:ln w="9525" cap="flat" cmpd="sng">
              <a:solidFill>
                <a:srgbClr val="082248"/>
              </a:solidFill>
              <a:prstDash val="solid"/>
              <a:miter lim="800000"/>
              <a:headEnd type="none" w="sm" len="sm"/>
              <a:tailEnd type="none" w="sm" len="sm"/>
            </a:ln>
          </p:spPr>
        </p:cxnSp>
        <p:cxnSp>
          <p:nvCxnSpPr>
            <p:cNvPr id="638" name="Google Shape;638;p18"/>
            <p:cNvCxnSpPr/>
            <p:nvPr/>
          </p:nvCxnSpPr>
          <p:spPr>
            <a:xfrm>
              <a:off x="537566" y="5115279"/>
              <a:ext cx="3025964" cy="0"/>
            </a:xfrm>
            <a:prstGeom prst="straightConnector1">
              <a:avLst/>
            </a:prstGeom>
            <a:noFill/>
            <a:ln w="9525" cap="flat" cmpd="sng">
              <a:solidFill>
                <a:srgbClr val="082248"/>
              </a:solidFill>
              <a:prstDash val="solid"/>
              <a:miter lim="800000"/>
              <a:headEnd type="none" w="sm" len="sm"/>
              <a:tailEnd type="none" w="sm" len="sm"/>
            </a:ln>
          </p:spPr>
        </p:cxnSp>
      </p:grpSp>
      <p:sp>
        <p:nvSpPr>
          <p:cNvPr id="639" name="Google Shape;639;p18"/>
          <p:cNvSpPr txBox="1"/>
          <p:nvPr/>
        </p:nvSpPr>
        <p:spPr>
          <a:xfrm>
            <a:off x="4763068" y="5595583"/>
            <a:ext cx="14028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700" b="1">
                <a:solidFill>
                  <a:schemeClr val="lt1"/>
                </a:solidFill>
              </a:rPr>
              <a:t>Gestion des projets</a:t>
            </a:r>
            <a:endParaRPr sz="1700" b="1">
              <a:solidFill>
                <a:schemeClr val="lt1"/>
              </a:solidFill>
              <a:latin typeface="Arial"/>
              <a:ea typeface="Arial"/>
              <a:cs typeface="Arial"/>
              <a:sym typeface="Arial"/>
            </a:endParaRPr>
          </a:p>
        </p:txBody>
      </p:sp>
      <p:sp>
        <p:nvSpPr>
          <p:cNvPr id="640" name="Google Shape;640;p18"/>
          <p:cNvSpPr txBox="1"/>
          <p:nvPr/>
        </p:nvSpPr>
        <p:spPr>
          <a:xfrm>
            <a:off x="900749" y="5541000"/>
            <a:ext cx="2292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Ajout des projets</a:t>
            </a:r>
            <a:endParaRPr sz="1800">
              <a:solidFill>
                <a:schemeClr val="dk1"/>
              </a:solidFill>
              <a:latin typeface="Arial"/>
              <a:ea typeface="Arial"/>
              <a:cs typeface="Arial"/>
              <a:sym typeface="Arial"/>
            </a:endParaRPr>
          </a:p>
        </p:txBody>
      </p:sp>
      <p:sp>
        <p:nvSpPr>
          <p:cNvPr id="641" name="Google Shape;641;p18"/>
          <p:cNvSpPr txBox="1"/>
          <p:nvPr/>
        </p:nvSpPr>
        <p:spPr>
          <a:xfrm>
            <a:off x="900750" y="5841250"/>
            <a:ext cx="3572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Modification &amp; suppression</a:t>
            </a:r>
            <a:endParaRPr sz="1800">
              <a:solidFill>
                <a:schemeClr val="dk1"/>
              </a:solidFill>
              <a:latin typeface="Arial"/>
              <a:ea typeface="Arial"/>
              <a:cs typeface="Arial"/>
              <a:sym typeface="Arial"/>
            </a:endParaRPr>
          </a:p>
        </p:txBody>
      </p:sp>
      <p:sp>
        <p:nvSpPr>
          <p:cNvPr id="642" name="Google Shape;642;p18"/>
          <p:cNvSpPr txBox="1"/>
          <p:nvPr/>
        </p:nvSpPr>
        <p:spPr>
          <a:xfrm>
            <a:off x="867872" y="6144725"/>
            <a:ext cx="3117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Suivi de l’avancement (kanban)</a:t>
            </a:r>
            <a:endParaRPr sz="1800">
              <a:solidFill>
                <a:schemeClr val="dk1"/>
              </a:solidFill>
              <a:latin typeface="Arial"/>
              <a:ea typeface="Arial"/>
              <a:cs typeface="Arial"/>
              <a:sym typeface="Arial"/>
            </a:endParaRPr>
          </a:p>
        </p:txBody>
      </p:sp>
      <p:sp>
        <p:nvSpPr>
          <p:cNvPr id="643" name="Google Shape;643;p18"/>
          <p:cNvSpPr txBox="1"/>
          <p:nvPr/>
        </p:nvSpPr>
        <p:spPr>
          <a:xfrm>
            <a:off x="691124" y="5204225"/>
            <a:ext cx="2422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800" b="1">
                <a:solidFill>
                  <a:srgbClr val="082248"/>
                </a:solidFill>
              </a:rPr>
              <a:t>Gestion des projets</a:t>
            </a:r>
            <a:endParaRPr sz="1800" b="1">
              <a:solidFill>
                <a:srgbClr val="082248"/>
              </a:solidFill>
              <a:latin typeface="Arial"/>
              <a:ea typeface="Arial"/>
              <a:cs typeface="Arial"/>
              <a:sym typeface="Arial"/>
            </a:endParaRPr>
          </a:p>
        </p:txBody>
      </p:sp>
      <p:sp>
        <p:nvSpPr>
          <p:cNvPr id="644" name="Google Shape;644;p18"/>
          <p:cNvSpPr/>
          <p:nvPr/>
        </p:nvSpPr>
        <p:spPr>
          <a:xfrm>
            <a:off x="6585935" y="5016045"/>
            <a:ext cx="1347883" cy="1347883"/>
          </a:xfrm>
          <a:prstGeom prst="ellipse">
            <a:avLst/>
          </a:prstGeom>
          <a:solidFill>
            <a:srgbClr val="7030A0">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2000" b="1">
                <a:solidFill>
                  <a:schemeClr val="lt1"/>
                </a:solidFill>
                <a:latin typeface="Arial"/>
                <a:ea typeface="Arial"/>
                <a:cs typeface="Arial"/>
                <a:sym typeface="Arial"/>
              </a:rPr>
              <a:t>Users</a:t>
            </a:r>
            <a:endParaRPr sz="2000" b="1">
              <a:solidFill>
                <a:schemeClr val="lt1"/>
              </a:solidFill>
              <a:latin typeface="Arial"/>
              <a:ea typeface="Arial"/>
              <a:cs typeface="Arial"/>
              <a:sym typeface="Arial"/>
            </a:endParaRPr>
          </a:p>
        </p:txBody>
      </p:sp>
      <p:grpSp>
        <p:nvGrpSpPr>
          <p:cNvPr id="645" name="Google Shape;645;p18"/>
          <p:cNvGrpSpPr/>
          <p:nvPr/>
        </p:nvGrpSpPr>
        <p:grpSpPr>
          <a:xfrm rot="10800000">
            <a:off x="7929349" y="5475032"/>
            <a:ext cx="2909248" cy="366215"/>
            <a:chOff x="537566" y="4822292"/>
            <a:chExt cx="3234587" cy="292987"/>
          </a:xfrm>
        </p:grpSpPr>
        <p:cxnSp>
          <p:nvCxnSpPr>
            <p:cNvPr id="646" name="Google Shape;646;p18"/>
            <p:cNvCxnSpPr/>
            <p:nvPr/>
          </p:nvCxnSpPr>
          <p:spPr>
            <a:xfrm rot="5400000">
              <a:off x="3522936" y="4862886"/>
              <a:ext cx="289811" cy="208623"/>
            </a:xfrm>
            <a:prstGeom prst="straightConnector1">
              <a:avLst/>
            </a:prstGeom>
            <a:noFill/>
            <a:ln w="9525" cap="flat" cmpd="sng">
              <a:solidFill>
                <a:srgbClr val="7030A0"/>
              </a:solidFill>
              <a:prstDash val="solid"/>
              <a:miter lim="800000"/>
              <a:headEnd type="none" w="sm" len="sm"/>
              <a:tailEnd type="none" w="sm" len="sm"/>
            </a:ln>
          </p:spPr>
        </p:cxnSp>
        <p:cxnSp>
          <p:nvCxnSpPr>
            <p:cNvPr id="647" name="Google Shape;647;p18"/>
            <p:cNvCxnSpPr/>
            <p:nvPr/>
          </p:nvCxnSpPr>
          <p:spPr>
            <a:xfrm>
              <a:off x="537566" y="5115279"/>
              <a:ext cx="3025964" cy="0"/>
            </a:xfrm>
            <a:prstGeom prst="straightConnector1">
              <a:avLst/>
            </a:prstGeom>
            <a:noFill/>
            <a:ln w="9525" cap="flat" cmpd="sng">
              <a:solidFill>
                <a:srgbClr val="7030A0"/>
              </a:solidFill>
              <a:prstDash val="solid"/>
              <a:miter lim="800000"/>
              <a:headEnd type="none" w="sm" len="sm"/>
              <a:tailEnd type="none" w="sm" len="sm"/>
            </a:ln>
          </p:spPr>
        </p:cxnSp>
      </p:grpSp>
      <p:sp>
        <p:nvSpPr>
          <p:cNvPr id="648" name="Google Shape;648;p18"/>
          <p:cNvSpPr/>
          <p:nvPr/>
        </p:nvSpPr>
        <p:spPr>
          <a:xfrm>
            <a:off x="6661201" y="5111579"/>
            <a:ext cx="1347883" cy="1347883"/>
          </a:xfrm>
          <a:prstGeom prst="ellipse">
            <a:avLst/>
          </a:prstGeom>
          <a:no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9" name="Google Shape;649;p18"/>
          <p:cNvSpPr txBox="1"/>
          <p:nvPr/>
        </p:nvSpPr>
        <p:spPr>
          <a:xfrm>
            <a:off x="8148920" y="5583266"/>
            <a:ext cx="18758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Arial"/>
                <a:ea typeface="Arial"/>
                <a:cs typeface="Arial"/>
                <a:sym typeface="Arial"/>
              </a:rPr>
              <a:t>Authentification</a:t>
            </a:r>
            <a:endParaRPr sz="1800">
              <a:solidFill>
                <a:schemeClr val="dk1"/>
              </a:solidFill>
              <a:latin typeface="Arial"/>
              <a:ea typeface="Arial"/>
              <a:cs typeface="Arial"/>
              <a:sym typeface="Arial"/>
            </a:endParaRPr>
          </a:p>
        </p:txBody>
      </p:sp>
      <p:sp>
        <p:nvSpPr>
          <p:cNvPr id="650" name="Google Shape;650;p18"/>
          <p:cNvSpPr txBox="1"/>
          <p:nvPr/>
        </p:nvSpPr>
        <p:spPr>
          <a:xfrm>
            <a:off x="8137583" y="5908652"/>
            <a:ext cx="24400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rPr>
              <a:t>Profil</a:t>
            </a:r>
            <a:endParaRPr sz="1800">
              <a:solidFill>
                <a:schemeClr val="dk1"/>
              </a:solidFill>
              <a:latin typeface="Arial"/>
              <a:ea typeface="Arial"/>
              <a:cs typeface="Arial"/>
              <a:sym typeface="Arial"/>
            </a:endParaRPr>
          </a:p>
        </p:txBody>
      </p:sp>
      <p:sp>
        <p:nvSpPr>
          <p:cNvPr id="651" name="Google Shape;651;p18"/>
          <p:cNvSpPr txBox="1"/>
          <p:nvPr/>
        </p:nvSpPr>
        <p:spPr>
          <a:xfrm>
            <a:off x="8319410" y="5186435"/>
            <a:ext cx="2067787"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800" b="1">
                <a:solidFill>
                  <a:srgbClr val="7030A0"/>
                </a:solidFill>
                <a:latin typeface="Arial"/>
                <a:ea typeface="Arial"/>
                <a:cs typeface="Arial"/>
                <a:sym typeface="Arial"/>
              </a:rPr>
              <a:t>Users</a:t>
            </a:r>
            <a:endParaRPr sz="1800" b="1">
              <a:solidFill>
                <a:srgbClr val="7030A0"/>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par>
                                <p:cTn id="8" presetID="10" presetClass="entr" presetSubtype="0" fill="hold" nodeType="withEffect">
                                  <p:stCondLst>
                                    <p:cond delay="0"/>
                                  </p:stCondLst>
                                  <p:childTnLst>
                                    <p:set>
                                      <p:cBhvr>
                                        <p:cTn id="9" dur="1" fill="hold">
                                          <p:stCondLst>
                                            <p:cond delay="0"/>
                                          </p:stCondLst>
                                        </p:cTn>
                                        <p:tgtEl>
                                          <p:spTgt spid="623"/>
                                        </p:tgtEl>
                                        <p:attrNameLst>
                                          <p:attrName>style.visibility</p:attrName>
                                        </p:attrNameLst>
                                      </p:cBhvr>
                                      <p:to>
                                        <p:strVal val="visible"/>
                                      </p:to>
                                    </p:set>
                                    <p:animEffect transition="in" filter="fade">
                                      <p:cBhvr>
                                        <p:cTn id="10" dur="1000"/>
                                        <p:tgtEl>
                                          <p:spTgt spid="623"/>
                                        </p:tgtEl>
                                      </p:cBhvr>
                                    </p:animEffect>
                                  </p:childTnLst>
                                </p:cTn>
                              </p:par>
                              <p:par>
                                <p:cTn id="11" presetID="10" presetClass="entr" presetSubtype="0" fill="hold" nodeType="withEffect">
                                  <p:stCondLst>
                                    <p:cond delay="0"/>
                                  </p:stCondLst>
                                  <p:childTnLst>
                                    <p:set>
                                      <p:cBhvr>
                                        <p:cTn id="12" dur="1" fill="hold">
                                          <p:stCondLst>
                                            <p:cond delay="0"/>
                                          </p:stCondLst>
                                        </p:cTn>
                                        <p:tgtEl>
                                          <p:spTgt spid="624"/>
                                        </p:tgtEl>
                                        <p:attrNameLst>
                                          <p:attrName>style.visibility</p:attrName>
                                        </p:attrNameLst>
                                      </p:cBhvr>
                                      <p:to>
                                        <p:strVal val="visible"/>
                                      </p:to>
                                    </p:set>
                                    <p:animEffect transition="in" filter="fade">
                                      <p:cBhvr>
                                        <p:cTn id="13" dur="1000"/>
                                        <p:tgtEl>
                                          <p:spTgt spid="624"/>
                                        </p:tgtEl>
                                      </p:cBhvr>
                                    </p:animEffect>
                                  </p:childTnLst>
                                </p:cTn>
                              </p:par>
                              <p:par>
                                <p:cTn id="14" presetID="10" presetClass="entr" presetSubtype="0" fill="hold" nodeType="withEffect">
                                  <p:stCondLst>
                                    <p:cond delay="0"/>
                                  </p:stCondLst>
                                  <p:childTnLst>
                                    <p:set>
                                      <p:cBhvr>
                                        <p:cTn id="15" dur="1" fill="hold">
                                          <p:stCondLst>
                                            <p:cond delay="0"/>
                                          </p:stCondLst>
                                        </p:cTn>
                                        <p:tgtEl>
                                          <p:spTgt spid="625"/>
                                        </p:tgtEl>
                                        <p:attrNameLst>
                                          <p:attrName>style.visibility</p:attrName>
                                        </p:attrNameLst>
                                      </p:cBhvr>
                                      <p:to>
                                        <p:strVal val="visible"/>
                                      </p:to>
                                    </p:set>
                                    <p:animEffect transition="in" filter="fade">
                                      <p:cBhvr>
                                        <p:cTn id="16" dur="1000"/>
                                        <p:tgtEl>
                                          <p:spTgt spid="62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43"/>
                                        </p:tgtEl>
                                        <p:attrNameLst>
                                          <p:attrName>style.visibility</p:attrName>
                                        </p:attrNameLst>
                                      </p:cBhvr>
                                      <p:to>
                                        <p:strVal val="visible"/>
                                      </p:to>
                                    </p:set>
                                    <p:animEffect transition="in" filter="fade">
                                      <p:cBhvr>
                                        <p:cTn id="20" dur="1000"/>
                                        <p:tgtEl>
                                          <p:spTgt spid="643"/>
                                        </p:tgtEl>
                                      </p:cBhvr>
                                    </p:animEffect>
                                  </p:childTnLst>
                                </p:cTn>
                              </p:par>
                              <p:par>
                                <p:cTn id="21" presetID="10" presetClass="entr" presetSubtype="0" fill="hold" nodeType="withEffect">
                                  <p:stCondLst>
                                    <p:cond delay="0"/>
                                  </p:stCondLst>
                                  <p:childTnLst>
                                    <p:set>
                                      <p:cBhvr>
                                        <p:cTn id="22" dur="1" fill="hold">
                                          <p:stCondLst>
                                            <p:cond delay="0"/>
                                          </p:stCondLst>
                                        </p:cTn>
                                        <p:tgtEl>
                                          <p:spTgt spid="640"/>
                                        </p:tgtEl>
                                        <p:attrNameLst>
                                          <p:attrName>style.visibility</p:attrName>
                                        </p:attrNameLst>
                                      </p:cBhvr>
                                      <p:to>
                                        <p:strVal val="visible"/>
                                      </p:to>
                                    </p:set>
                                    <p:animEffect transition="in" filter="fade">
                                      <p:cBhvr>
                                        <p:cTn id="23" dur="1000"/>
                                        <p:tgtEl>
                                          <p:spTgt spid="640"/>
                                        </p:tgtEl>
                                      </p:cBhvr>
                                    </p:animEffect>
                                  </p:childTnLst>
                                </p:cTn>
                              </p:par>
                              <p:par>
                                <p:cTn id="24" presetID="10" presetClass="entr" presetSubtype="0" fill="hold" nodeType="withEffect">
                                  <p:stCondLst>
                                    <p:cond delay="0"/>
                                  </p:stCondLst>
                                  <p:childTnLst>
                                    <p:set>
                                      <p:cBhvr>
                                        <p:cTn id="25" dur="1" fill="hold">
                                          <p:stCondLst>
                                            <p:cond delay="0"/>
                                          </p:stCondLst>
                                        </p:cTn>
                                        <p:tgtEl>
                                          <p:spTgt spid="641"/>
                                        </p:tgtEl>
                                        <p:attrNameLst>
                                          <p:attrName>style.visibility</p:attrName>
                                        </p:attrNameLst>
                                      </p:cBhvr>
                                      <p:to>
                                        <p:strVal val="visible"/>
                                      </p:to>
                                    </p:set>
                                    <p:animEffect transition="in" filter="fade">
                                      <p:cBhvr>
                                        <p:cTn id="26" dur="1000"/>
                                        <p:tgtEl>
                                          <p:spTgt spid="641"/>
                                        </p:tgtEl>
                                      </p:cBhvr>
                                    </p:animEffect>
                                  </p:childTnLst>
                                </p:cTn>
                              </p:par>
                              <p:par>
                                <p:cTn id="27" presetID="10" presetClass="entr" presetSubtype="0" fill="hold" nodeType="withEffect">
                                  <p:stCondLst>
                                    <p:cond delay="0"/>
                                  </p:stCondLst>
                                  <p:childTnLst>
                                    <p:set>
                                      <p:cBhvr>
                                        <p:cTn id="28" dur="1" fill="hold">
                                          <p:stCondLst>
                                            <p:cond delay="0"/>
                                          </p:stCondLst>
                                        </p:cTn>
                                        <p:tgtEl>
                                          <p:spTgt spid="642"/>
                                        </p:tgtEl>
                                        <p:attrNameLst>
                                          <p:attrName>style.visibility</p:attrName>
                                        </p:attrNameLst>
                                      </p:cBhvr>
                                      <p:to>
                                        <p:strVal val="visible"/>
                                      </p:to>
                                    </p:set>
                                    <p:animEffect transition="in" filter="fade">
                                      <p:cBhvr>
                                        <p:cTn id="29" dur="1000"/>
                                        <p:tgtEl>
                                          <p:spTgt spid="642"/>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651"/>
                                        </p:tgtEl>
                                        <p:attrNameLst>
                                          <p:attrName>style.visibility</p:attrName>
                                        </p:attrNameLst>
                                      </p:cBhvr>
                                      <p:to>
                                        <p:strVal val="visible"/>
                                      </p:to>
                                    </p:set>
                                    <p:animEffect transition="in" filter="fade">
                                      <p:cBhvr>
                                        <p:cTn id="33" dur="1000"/>
                                        <p:tgtEl>
                                          <p:spTgt spid="651"/>
                                        </p:tgtEl>
                                      </p:cBhvr>
                                    </p:animEffect>
                                  </p:childTnLst>
                                </p:cTn>
                              </p:par>
                              <p:par>
                                <p:cTn id="34" presetID="10" presetClass="entr" presetSubtype="0" fill="hold" nodeType="withEffect">
                                  <p:stCondLst>
                                    <p:cond delay="0"/>
                                  </p:stCondLst>
                                  <p:childTnLst>
                                    <p:set>
                                      <p:cBhvr>
                                        <p:cTn id="35" dur="1" fill="hold">
                                          <p:stCondLst>
                                            <p:cond delay="0"/>
                                          </p:stCondLst>
                                        </p:cTn>
                                        <p:tgtEl>
                                          <p:spTgt spid="650"/>
                                        </p:tgtEl>
                                        <p:attrNameLst>
                                          <p:attrName>style.visibility</p:attrName>
                                        </p:attrNameLst>
                                      </p:cBhvr>
                                      <p:to>
                                        <p:strVal val="visible"/>
                                      </p:to>
                                    </p:set>
                                    <p:animEffect transition="in" filter="fade">
                                      <p:cBhvr>
                                        <p:cTn id="36" dur="1000"/>
                                        <p:tgtEl>
                                          <p:spTgt spid="650"/>
                                        </p:tgtEl>
                                      </p:cBhvr>
                                    </p:animEffect>
                                  </p:childTnLst>
                                </p:cTn>
                              </p:par>
                              <p:par>
                                <p:cTn id="37" presetID="10" presetClass="entr" presetSubtype="0" fill="hold" nodeType="withEffect">
                                  <p:stCondLst>
                                    <p:cond delay="0"/>
                                  </p:stCondLst>
                                  <p:childTnLst>
                                    <p:set>
                                      <p:cBhvr>
                                        <p:cTn id="38" dur="1" fill="hold">
                                          <p:stCondLst>
                                            <p:cond delay="0"/>
                                          </p:stCondLst>
                                        </p:cTn>
                                        <p:tgtEl>
                                          <p:spTgt spid="649"/>
                                        </p:tgtEl>
                                        <p:attrNameLst>
                                          <p:attrName>style.visibility</p:attrName>
                                        </p:attrNameLst>
                                      </p:cBhvr>
                                      <p:to>
                                        <p:strVal val="visible"/>
                                      </p:to>
                                    </p:set>
                                    <p:animEffect transition="in" filter="fade">
                                      <p:cBhvr>
                                        <p:cTn id="39" dur="1000"/>
                                        <p:tgtEl>
                                          <p:spTgt spid="649"/>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631"/>
                                        </p:tgtEl>
                                        <p:attrNameLst>
                                          <p:attrName>style.visibility</p:attrName>
                                        </p:attrNameLst>
                                      </p:cBhvr>
                                      <p:to>
                                        <p:strVal val="visible"/>
                                      </p:to>
                                    </p:set>
                                    <p:animEffect transition="in" filter="fade">
                                      <p:cBhvr>
                                        <p:cTn id="43" dur="1000"/>
                                        <p:tgtEl>
                                          <p:spTgt spid="631"/>
                                        </p:tgtEl>
                                      </p:cBhvr>
                                    </p:animEffect>
                                  </p:childTnLst>
                                </p:cTn>
                              </p:par>
                              <p:par>
                                <p:cTn id="44" presetID="10" presetClass="entr" presetSubtype="0" fill="hold" nodeType="withEffect">
                                  <p:stCondLst>
                                    <p:cond delay="0"/>
                                  </p:stCondLst>
                                  <p:childTnLst>
                                    <p:set>
                                      <p:cBhvr>
                                        <p:cTn id="45" dur="1" fill="hold">
                                          <p:stCondLst>
                                            <p:cond delay="0"/>
                                          </p:stCondLst>
                                        </p:cTn>
                                        <p:tgtEl>
                                          <p:spTgt spid="632"/>
                                        </p:tgtEl>
                                        <p:attrNameLst>
                                          <p:attrName>style.visibility</p:attrName>
                                        </p:attrNameLst>
                                      </p:cBhvr>
                                      <p:to>
                                        <p:strVal val="visible"/>
                                      </p:to>
                                    </p:set>
                                    <p:animEffect transition="in" filter="fade">
                                      <p:cBhvr>
                                        <p:cTn id="46" dur="1000"/>
                                        <p:tgtEl>
                                          <p:spTgt spid="632"/>
                                        </p:tgtEl>
                                      </p:cBhvr>
                                    </p:animEffect>
                                  </p:childTnLst>
                                </p:cTn>
                              </p:par>
                              <p:par>
                                <p:cTn id="47" presetID="10" presetClass="entr" presetSubtype="0" fill="hold" nodeType="withEffect">
                                  <p:stCondLst>
                                    <p:cond delay="0"/>
                                  </p:stCondLst>
                                  <p:childTnLst>
                                    <p:set>
                                      <p:cBhvr>
                                        <p:cTn id="48" dur="1" fill="hold">
                                          <p:stCondLst>
                                            <p:cond delay="0"/>
                                          </p:stCondLst>
                                        </p:cTn>
                                        <p:tgtEl>
                                          <p:spTgt spid="633"/>
                                        </p:tgtEl>
                                        <p:attrNameLst>
                                          <p:attrName>style.visibility</p:attrName>
                                        </p:attrNameLst>
                                      </p:cBhvr>
                                      <p:to>
                                        <p:strVal val="visible"/>
                                      </p:to>
                                    </p:set>
                                    <p:animEffect transition="in" filter="fade">
                                      <p:cBhvr>
                                        <p:cTn id="49" dur="1000"/>
                                        <p:tgtEl>
                                          <p:spTgt spid="633"/>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627"/>
                                        </p:tgtEl>
                                        <p:attrNameLst>
                                          <p:attrName>style.visibility</p:attrName>
                                        </p:attrNameLst>
                                      </p:cBhvr>
                                      <p:to>
                                        <p:strVal val="visible"/>
                                      </p:to>
                                    </p:set>
                                    <p:animEffect transition="in" filter="fade">
                                      <p:cBhvr>
                                        <p:cTn id="53" dur="1000"/>
                                        <p:tgtEl>
                                          <p:spTgt spid="627"/>
                                        </p:tgtEl>
                                      </p:cBhvr>
                                    </p:animEffect>
                                  </p:childTnLst>
                                </p:cTn>
                              </p:par>
                              <p:par>
                                <p:cTn id="54" presetID="10" presetClass="entr" presetSubtype="0" fill="hold" nodeType="withEffect">
                                  <p:stCondLst>
                                    <p:cond delay="0"/>
                                  </p:stCondLst>
                                  <p:childTnLst>
                                    <p:set>
                                      <p:cBhvr>
                                        <p:cTn id="55" dur="1" fill="hold">
                                          <p:stCondLst>
                                            <p:cond delay="0"/>
                                          </p:stCondLst>
                                        </p:cTn>
                                        <p:tgtEl>
                                          <p:spTgt spid="628"/>
                                        </p:tgtEl>
                                        <p:attrNameLst>
                                          <p:attrName>style.visibility</p:attrName>
                                        </p:attrNameLst>
                                      </p:cBhvr>
                                      <p:to>
                                        <p:strVal val="visible"/>
                                      </p:to>
                                    </p:set>
                                    <p:animEffect transition="in" filter="fade">
                                      <p:cBhvr>
                                        <p:cTn id="56" dur="1000"/>
                                        <p:tgtEl>
                                          <p:spTgt spid="628"/>
                                        </p:tgtEl>
                                      </p:cBhvr>
                                    </p:animEffect>
                                  </p:childTnLst>
                                </p:cTn>
                              </p:par>
                              <p:par>
                                <p:cTn id="57" presetID="10" presetClass="entr" presetSubtype="0" fill="hold" nodeType="withEffect">
                                  <p:stCondLst>
                                    <p:cond delay="0"/>
                                  </p:stCondLst>
                                  <p:childTnLst>
                                    <p:set>
                                      <p:cBhvr>
                                        <p:cTn id="58" dur="1" fill="hold">
                                          <p:stCondLst>
                                            <p:cond delay="0"/>
                                          </p:stCondLst>
                                        </p:cTn>
                                        <p:tgtEl>
                                          <p:spTgt spid="629"/>
                                        </p:tgtEl>
                                        <p:attrNameLst>
                                          <p:attrName>style.visibility</p:attrName>
                                        </p:attrNameLst>
                                      </p:cBhvr>
                                      <p:to>
                                        <p:strVal val="visible"/>
                                      </p:to>
                                    </p:set>
                                    <p:animEffect transition="in" filter="fade">
                                      <p:cBhvr>
                                        <p:cTn id="59" dur="1000"/>
                                        <p:tgtEl>
                                          <p:spTgt spid="629"/>
                                        </p:tgtEl>
                                      </p:cBhvr>
                                    </p:animEffect>
                                  </p:childTnLst>
                                </p:cTn>
                              </p:par>
                              <p:par>
                                <p:cTn id="60" presetID="10" presetClass="entr" presetSubtype="0" fill="hold" nodeType="withEffect">
                                  <p:stCondLst>
                                    <p:cond delay="0"/>
                                  </p:stCondLst>
                                  <p:childTnLst>
                                    <p:set>
                                      <p:cBhvr>
                                        <p:cTn id="61" dur="1" fill="hold">
                                          <p:stCondLst>
                                            <p:cond delay="0"/>
                                          </p:stCondLst>
                                        </p:cTn>
                                        <p:tgtEl>
                                          <p:spTgt spid="630"/>
                                        </p:tgtEl>
                                        <p:attrNameLst>
                                          <p:attrName>style.visibility</p:attrName>
                                        </p:attrNameLst>
                                      </p:cBhvr>
                                      <p:to>
                                        <p:strVal val="visible"/>
                                      </p:to>
                                    </p:set>
                                    <p:animEffect transition="in" filter="fade">
                                      <p:cBhvr>
                                        <p:cTn id="62" dur="10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19" descr="C:\Users\Adem\Downloads\undraw_content_vbqo.png"/>
          <p:cNvPicPr preferRelativeResize="0"/>
          <p:nvPr/>
        </p:nvPicPr>
        <p:blipFill rotWithShape="1">
          <a:blip r:embed="rId3">
            <a:alphaModFix/>
          </a:blip>
          <a:srcRect/>
          <a:stretch/>
        </p:blipFill>
        <p:spPr>
          <a:xfrm>
            <a:off x="3456551" y="1648691"/>
            <a:ext cx="5487904" cy="4059382"/>
          </a:xfrm>
          <a:prstGeom prst="rect">
            <a:avLst/>
          </a:prstGeom>
          <a:noFill/>
          <a:ln>
            <a:noFill/>
          </a:ln>
        </p:spPr>
      </p:pic>
      <p:sp>
        <p:nvSpPr>
          <p:cNvPr id="657" name="Google Shape;657;p19"/>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Besoins Non Fonctionnels</a:t>
            </a:r>
            <a:endParaRPr>
              <a:latin typeface="Arial"/>
              <a:ea typeface="Arial"/>
              <a:cs typeface="Arial"/>
              <a:sym typeface="Arial"/>
            </a:endParaRPr>
          </a:p>
        </p:txBody>
      </p:sp>
      <p:sp>
        <p:nvSpPr>
          <p:cNvPr id="658" name="Google Shape;658;p19"/>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Arial"/>
                <a:ea typeface="Arial"/>
                <a:cs typeface="Arial"/>
                <a:sym typeface="Arial"/>
              </a:rPr>
              <a:pPr marL="0" lvl="0" indent="0" algn="r" rtl="0">
                <a:spcBef>
                  <a:spcPts val="0"/>
                </a:spcBef>
                <a:spcAft>
                  <a:spcPts val="0"/>
                </a:spcAft>
                <a:buNone/>
              </a:pPr>
              <a:t>19</a:t>
            </a:fld>
            <a:endParaRPr>
              <a:latin typeface="Arial"/>
              <a:ea typeface="Arial"/>
              <a:cs typeface="Arial"/>
              <a:sym typeface="Arial"/>
            </a:endParaRPr>
          </a:p>
        </p:txBody>
      </p:sp>
      <p:grpSp>
        <p:nvGrpSpPr>
          <p:cNvPr id="659" name="Google Shape;659;p19"/>
          <p:cNvGrpSpPr/>
          <p:nvPr/>
        </p:nvGrpSpPr>
        <p:grpSpPr>
          <a:xfrm>
            <a:off x="883378" y="1846071"/>
            <a:ext cx="2235201" cy="1073468"/>
            <a:chOff x="550863" y="1693665"/>
            <a:chExt cx="2235201" cy="1073468"/>
          </a:xfrm>
        </p:grpSpPr>
        <p:sp>
          <p:nvSpPr>
            <p:cNvPr id="660" name="Google Shape;660;p19"/>
            <p:cNvSpPr txBox="1"/>
            <p:nvPr/>
          </p:nvSpPr>
          <p:spPr>
            <a:xfrm>
              <a:off x="2211366" y="1693665"/>
              <a:ext cx="574698" cy="615553"/>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fr-FR" sz="4000" b="1">
                  <a:solidFill>
                    <a:srgbClr val="7F7F7F"/>
                  </a:solidFill>
                  <a:latin typeface="Arial"/>
                  <a:ea typeface="Arial"/>
                  <a:cs typeface="Arial"/>
                  <a:sym typeface="Arial"/>
                </a:rPr>
                <a:t>01</a:t>
              </a:r>
              <a:endParaRPr/>
            </a:p>
          </p:txBody>
        </p:sp>
        <p:cxnSp>
          <p:nvCxnSpPr>
            <p:cNvPr id="661" name="Google Shape;661;p19"/>
            <p:cNvCxnSpPr/>
            <p:nvPr/>
          </p:nvCxnSpPr>
          <p:spPr>
            <a:xfrm>
              <a:off x="2277035" y="2309218"/>
              <a:ext cx="509029" cy="0"/>
            </a:xfrm>
            <a:prstGeom prst="straightConnector1">
              <a:avLst/>
            </a:prstGeom>
            <a:noFill/>
            <a:ln w="50800" cap="rnd" cmpd="sng">
              <a:solidFill>
                <a:srgbClr val="FFC000"/>
              </a:solidFill>
              <a:prstDash val="solid"/>
              <a:miter lim="800000"/>
              <a:headEnd type="none" w="sm" len="sm"/>
              <a:tailEnd type="none" w="sm" len="sm"/>
            </a:ln>
          </p:spPr>
        </p:cxnSp>
        <p:sp>
          <p:nvSpPr>
            <p:cNvPr id="662" name="Google Shape;662;p19"/>
            <p:cNvSpPr txBox="1"/>
            <p:nvPr/>
          </p:nvSpPr>
          <p:spPr>
            <a:xfrm>
              <a:off x="550863" y="2459356"/>
              <a:ext cx="2235201"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FR" sz="2000" b="1">
                  <a:solidFill>
                    <a:srgbClr val="FFC000"/>
                  </a:solidFill>
                  <a:latin typeface="Arial"/>
                  <a:ea typeface="Arial"/>
                  <a:cs typeface="Arial"/>
                  <a:sym typeface="Arial"/>
                </a:rPr>
                <a:t>Ergonomie</a:t>
              </a:r>
              <a:endParaRPr sz="2000" b="1">
                <a:solidFill>
                  <a:srgbClr val="FFC000"/>
                </a:solidFill>
                <a:latin typeface="Arial"/>
                <a:ea typeface="Arial"/>
                <a:cs typeface="Arial"/>
                <a:sym typeface="Arial"/>
              </a:endParaRPr>
            </a:p>
          </p:txBody>
        </p:sp>
      </p:grpSp>
      <p:grpSp>
        <p:nvGrpSpPr>
          <p:cNvPr id="663" name="Google Shape;663;p19"/>
          <p:cNvGrpSpPr/>
          <p:nvPr/>
        </p:nvGrpSpPr>
        <p:grpSpPr>
          <a:xfrm>
            <a:off x="924942" y="3049646"/>
            <a:ext cx="2235201" cy="997477"/>
            <a:chOff x="550863" y="4033312"/>
            <a:chExt cx="2235201" cy="997477"/>
          </a:xfrm>
        </p:grpSpPr>
        <p:sp>
          <p:nvSpPr>
            <p:cNvPr id="664" name="Google Shape;664;p19"/>
            <p:cNvSpPr txBox="1"/>
            <p:nvPr/>
          </p:nvSpPr>
          <p:spPr>
            <a:xfrm>
              <a:off x="1708484" y="4033312"/>
              <a:ext cx="1077580" cy="615553"/>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fr-FR" sz="4000" b="1">
                  <a:solidFill>
                    <a:srgbClr val="7F7F7F"/>
                  </a:solidFill>
                  <a:latin typeface="Arial"/>
                  <a:ea typeface="Arial"/>
                  <a:cs typeface="Arial"/>
                  <a:sym typeface="Arial"/>
                </a:rPr>
                <a:t>02</a:t>
              </a:r>
              <a:endParaRPr/>
            </a:p>
          </p:txBody>
        </p:sp>
        <p:cxnSp>
          <p:nvCxnSpPr>
            <p:cNvPr id="665" name="Google Shape;665;p19"/>
            <p:cNvCxnSpPr/>
            <p:nvPr/>
          </p:nvCxnSpPr>
          <p:spPr>
            <a:xfrm>
              <a:off x="2277035" y="4648865"/>
              <a:ext cx="509029" cy="0"/>
            </a:xfrm>
            <a:prstGeom prst="straightConnector1">
              <a:avLst/>
            </a:prstGeom>
            <a:noFill/>
            <a:ln w="50800" cap="rnd" cmpd="sng">
              <a:solidFill>
                <a:srgbClr val="20A6EE"/>
              </a:solidFill>
              <a:prstDash val="solid"/>
              <a:miter lim="800000"/>
              <a:headEnd type="none" w="sm" len="sm"/>
              <a:tailEnd type="none" w="sm" len="sm"/>
            </a:ln>
          </p:spPr>
        </p:cxnSp>
        <p:sp>
          <p:nvSpPr>
            <p:cNvPr id="666" name="Google Shape;666;p19"/>
            <p:cNvSpPr txBox="1"/>
            <p:nvPr/>
          </p:nvSpPr>
          <p:spPr>
            <a:xfrm>
              <a:off x="550863" y="4723012"/>
              <a:ext cx="2235201"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FR" sz="2000" b="1">
                  <a:solidFill>
                    <a:srgbClr val="00B0F0"/>
                  </a:solidFill>
                  <a:latin typeface="Arial"/>
                  <a:ea typeface="Arial"/>
                  <a:cs typeface="Arial"/>
                  <a:sym typeface="Arial"/>
                </a:rPr>
                <a:t>Extensibilité</a:t>
              </a:r>
              <a:r>
                <a:rPr lang="fr-FR" sz="2000">
                  <a:solidFill>
                    <a:srgbClr val="00B0F0"/>
                  </a:solidFill>
                  <a:latin typeface="Arial"/>
                  <a:ea typeface="Arial"/>
                  <a:cs typeface="Arial"/>
                  <a:sym typeface="Arial"/>
                </a:rPr>
                <a:t> </a:t>
              </a:r>
              <a:endParaRPr sz="2000" b="1">
                <a:solidFill>
                  <a:srgbClr val="00B0F0"/>
                </a:solidFill>
                <a:latin typeface="Arial"/>
                <a:ea typeface="Arial"/>
                <a:cs typeface="Arial"/>
                <a:sym typeface="Arial"/>
              </a:endParaRPr>
            </a:p>
          </p:txBody>
        </p:sp>
      </p:grpSp>
      <p:grpSp>
        <p:nvGrpSpPr>
          <p:cNvPr id="667" name="Google Shape;667;p19"/>
          <p:cNvGrpSpPr/>
          <p:nvPr/>
        </p:nvGrpSpPr>
        <p:grpSpPr>
          <a:xfrm>
            <a:off x="997740" y="4201962"/>
            <a:ext cx="2423687" cy="1074913"/>
            <a:chOff x="4128851" y="1652722"/>
            <a:chExt cx="2423687" cy="1074913"/>
          </a:xfrm>
        </p:grpSpPr>
        <p:sp>
          <p:nvSpPr>
            <p:cNvPr id="668" name="Google Shape;668;p19"/>
            <p:cNvSpPr txBox="1"/>
            <p:nvPr/>
          </p:nvSpPr>
          <p:spPr>
            <a:xfrm>
              <a:off x="5690941" y="1652722"/>
              <a:ext cx="861597"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4000" b="1">
                  <a:solidFill>
                    <a:srgbClr val="7F7F7F"/>
                  </a:solidFill>
                  <a:latin typeface="Arial"/>
                  <a:ea typeface="Arial"/>
                  <a:cs typeface="Arial"/>
                  <a:sym typeface="Arial"/>
                </a:rPr>
                <a:t>03</a:t>
              </a:r>
              <a:endParaRPr/>
            </a:p>
          </p:txBody>
        </p:sp>
        <p:cxnSp>
          <p:nvCxnSpPr>
            <p:cNvPr id="669" name="Google Shape;669;p19"/>
            <p:cNvCxnSpPr/>
            <p:nvPr/>
          </p:nvCxnSpPr>
          <p:spPr>
            <a:xfrm>
              <a:off x="5748336" y="2268275"/>
              <a:ext cx="509029" cy="0"/>
            </a:xfrm>
            <a:prstGeom prst="straightConnector1">
              <a:avLst/>
            </a:prstGeom>
            <a:noFill/>
            <a:ln w="50800" cap="rnd" cmpd="sng">
              <a:solidFill>
                <a:srgbClr val="082248"/>
              </a:solidFill>
              <a:prstDash val="solid"/>
              <a:miter lim="800000"/>
              <a:headEnd type="none" w="sm" len="sm"/>
              <a:tailEnd type="none" w="sm" len="sm"/>
            </a:ln>
          </p:spPr>
        </p:cxnSp>
        <p:sp>
          <p:nvSpPr>
            <p:cNvPr id="670" name="Google Shape;670;p19"/>
            <p:cNvSpPr txBox="1"/>
            <p:nvPr/>
          </p:nvSpPr>
          <p:spPr>
            <a:xfrm>
              <a:off x="4128851" y="2419858"/>
              <a:ext cx="2235201"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fr-FR" sz="2000" b="1">
                  <a:solidFill>
                    <a:srgbClr val="082248"/>
                  </a:solidFill>
                  <a:latin typeface="Arial"/>
                  <a:ea typeface="Arial"/>
                  <a:cs typeface="Arial"/>
                  <a:sym typeface="Arial"/>
                </a:rPr>
                <a:t>Performance</a:t>
              </a:r>
              <a:endParaRPr sz="2000" b="1">
                <a:solidFill>
                  <a:srgbClr val="082248"/>
                </a:solidFill>
                <a:latin typeface="Arial"/>
                <a:ea typeface="Arial"/>
                <a:cs typeface="Arial"/>
                <a:sym typeface="Arial"/>
              </a:endParaRPr>
            </a:p>
          </p:txBody>
        </p:sp>
      </p:grpSp>
      <p:grpSp>
        <p:nvGrpSpPr>
          <p:cNvPr id="671" name="Google Shape;671;p19"/>
          <p:cNvGrpSpPr/>
          <p:nvPr/>
        </p:nvGrpSpPr>
        <p:grpSpPr>
          <a:xfrm>
            <a:off x="9081300" y="1873231"/>
            <a:ext cx="2255043" cy="997477"/>
            <a:chOff x="3899695" y="3951425"/>
            <a:chExt cx="2255043" cy="997477"/>
          </a:xfrm>
        </p:grpSpPr>
        <p:sp>
          <p:nvSpPr>
            <p:cNvPr id="672" name="Google Shape;672;p19"/>
            <p:cNvSpPr txBox="1"/>
            <p:nvPr/>
          </p:nvSpPr>
          <p:spPr>
            <a:xfrm>
              <a:off x="3899695" y="3951425"/>
              <a:ext cx="878297"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4000" b="1">
                  <a:solidFill>
                    <a:srgbClr val="7F7F7F"/>
                  </a:solidFill>
                  <a:latin typeface="Arial"/>
                  <a:ea typeface="Arial"/>
                  <a:cs typeface="Arial"/>
                  <a:sym typeface="Arial"/>
                </a:rPr>
                <a:t>04</a:t>
              </a:r>
              <a:endParaRPr/>
            </a:p>
          </p:txBody>
        </p:sp>
        <p:cxnSp>
          <p:nvCxnSpPr>
            <p:cNvPr id="673" name="Google Shape;673;p19"/>
            <p:cNvCxnSpPr/>
            <p:nvPr/>
          </p:nvCxnSpPr>
          <p:spPr>
            <a:xfrm>
              <a:off x="3990670" y="4526036"/>
              <a:ext cx="509029" cy="0"/>
            </a:xfrm>
            <a:prstGeom prst="straightConnector1">
              <a:avLst/>
            </a:prstGeom>
            <a:noFill/>
            <a:ln w="50800" cap="rnd" cmpd="sng">
              <a:solidFill>
                <a:srgbClr val="294F9E"/>
              </a:solidFill>
              <a:prstDash val="solid"/>
              <a:miter lim="800000"/>
              <a:headEnd type="none" w="sm" len="sm"/>
              <a:tailEnd type="none" w="sm" len="sm"/>
            </a:ln>
          </p:spPr>
        </p:cxnSp>
        <p:sp>
          <p:nvSpPr>
            <p:cNvPr id="674" name="Google Shape;674;p19"/>
            <p:cNvSpPr txBox="1"/>
            <p:nvPr/>
          </p:nvSpPr>
          <p:spPr>
            <a:xfrm>
              <a:off x="3919537" y="4641125"/>
              <a:ext cx="2235201"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2000" b="1">
                  <a:solidFill>
                    <a:srgbClr val="1E4E79"/>
                  </a:solidFill>
                  <a:latin typeface="Arial"/>
                  <a:ea typeface="Arial"/>
                  <a:cs typeface="Arial"/>
                  <a:sym typeface="Arial"/>
                </a:rPr>
                <a:t>Fiabilité</a:t>
              </a:r>
              <a:endParaRPr sz="2000" b="1">
                <a:solidFill>
                  <a:srgbClr val="1E4E79"/>
                </a:solidFill>
                <a:latin typeface="Arial"/>
                <a:ea typeface="Arial"/>
                <a:cs typeface="Arial"/>
                <a:sym typeface="Arial"/>
              </a:endParaRPr>
            </a:p>
          </p:txBody>
        </p:sp>
      </p:grpSp>
      <p:grpSp>
        <p:nvGrpSpPr>
          <p:cNvPr id="675" name="Google Shape;675;p19"/>
          <p:cNvGrpSpPr/>
          <p:nvPr/>
        </p:nvGrpSpPr>
        <p:grpSpPr>
          <a:xfrm>
            <a:off x="9099867" y="2982138"/>
            <a:ext cx="2278014" cy="1073468"/>
            <a:chOff x="9252284" y="1693665"/>
            <a:chExt cx="2278014" cy="1073468"/>
          </a:xfrm>
        </p:grpSpPr>
        <p:sp>
          <p:nvSpPr>
            <p:cNvPr id="676" name="Google Shape;676;p19"/>
            <p:cNvSpPr txBox="1"/>
            <p:nvPr/>
          </p:nvSpPr>
          <p:spPr>
            <a:xfrm>
              <a:off x="9252284" y="1693665"/>
              <a:ext cx="728351"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4000" b="1">
                  <a:solidFill>
                    <a:srgbClr val="7F7F7F"/>
                  </a:solidFill>
                  <a:latin typeface="Arial"/>
                  <a:ea typeface="Arial"/>
                  <a:cs typeface="Arial"/>
                  <a:sym typeface="Arial"/>
                </a:rPr>
                <a:t>05</a:t>
              </a:r>
              <a:endParaRPr sz="4000" b="1">
                <a:solidFill>
                  <a:srgbClr val="7F7F7F"/>
                </a:solidFill>
                <a:latin typeface="Arial"/>
                <a:ea typeface="Arial"/>
                <a:cs typeface="Arial"/>
                <a:sym typeface="Arial"/>
              </a:endParaRPr>
            </a:p>
          </p:txBody>
        </p:sp>
        <p:cxnSp>
          <p:nvCxnSpPr>
            <p:cNvPr id="677" name="Google Shape;677;p19"/>
            <p:cNvCxnSpPr/>
            <p:nvPr/>
          </p:nvCxnSpPr>
          <p:spPr>
            <a:xfrm>
              <a:off x="9405937" y="2309218"/>
              <a:ext cx="509029" cy="0"/>
            </a:xfrm>
            <a:prstGeom prst="straightConnector1">
              <a:avLst/>
            </a:prstGeom>
            <a:noFill/>
            <a:ln w="50800" cap="rnd" cmpd="sng">
              <a:solidFill>
                <a:schemeClr val="accent2"/>
              </a:solidFill>
              <a:prstDash val="solid"/>
              <a:miter lim="800000"/>
              <a:headEnd type="none" w="sm" len="sm"/>
              <a:tailEnd type="none" w="sm" len="sm"/>
            </a:ln>
          </p:spPr>
        </p:cxnSp>
        <p:sp>
          <p:nvSpPr>
            <p:cNvPr id="678" name="Google Shape;678;p19"/>
            <p:cNvSpPr txBox="1"/>
            <p:nvPr/>
          </p:nvSpPr>
          <p:spPr>
            <a:xfrm>
              <a:off x="9295097" y="2459356"/>
              <a:ext cx="2235201"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2000" b="1">
                  <a:solidFill>
                    <a:schemeClr val="accent2"/>
                  </a:solidFill>
                  <a:latin typeface="Arial"/>
                  <a:ea typeface="Arial"/>
                  <a:cs typeface="Arial"/>
                  <a:sym typeface="Arial"/>
                </a:rPr>
                <a:t>Portabilité</a:t>
              </a:r>
              <a:endParaRPr sz="2000" b="1">
                <a:solidFill>
                  <a:schemeClr val="accent2"/>
                </a:solidFill>
                <a:latin typeface="Arial"/>
                <a:ea typeface="Arial"/>
                <a:cs typeface="Arial"/>
                <a:sym typeface="Arial"/>
              </a:endParaRPr>
            </a:p>
          </p:txBody>
        </p:sp>
      </p:grpSp>
      <p:grpSp>
        <p:nvGrpSpPr>
          <p:cNvPr id="679" name="Google Shape;679;p19"/>
          <p:cNvGrpSpPr/>
          <p:nvPr/>
        </p:nvGrpSpPr>
        <p:grpSpPr>
          <a:xfrm>
            <a:off x="9168452" y="4158000"/>
            <a:ext cx="2251016" cy="1066750"/>
            <a:chOff x="9348559" y="4033312"/>
            <a:chExt cx="2251016" cy="1066750"/>
          </a:xfrm>
        </p:grpSpPr>
        <p:sp>
          <p:nvSpPr>
            <p:cNvPr id="680" name="Google Shape;680;p19"/>
            <p:cNvSpPr txBox="1"/>
            <p:nvPr/>
          </p:nvSpPr>
          <p:spPr>
            <a:xfrm>
              <a:off x="9348559" y="4033312"/>
              <a:ext cx="1269772"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4000" b="1">
                  <a:solidFill>
                    <a:srgbClr val="7F7F7F"/>
                  </a:solidFill>
                  <a:latin typeface="Arial"/>
                  <a:ea typeface="Arial"/>
                  <a:cs typeface="Arial"/>
                  <a:sym typeface="Arial"/>
                </a:rPr>
                <a:t>06</a:t>
              </a:r>
              <a:endParaRPr sz="4000" b="1">
                <a:solidFill>
                  <a:srgbClr val="7F7F7F"/>
                </a:solidFill>
                <a:latin typeface="Arial"/>
                <a:ea typeface="Arial"/>
                <a:cs typeface="Arial"/>
                <a:sym typeface="Arial"/>
              </a:endParaRPr>
            </a:p>
          </p:txBody>
        </p:sp>
        <p:cxnSp>
          <p:nvCxnSpPr>
            <p:cNvPr id="681" name="Google Shape;681;p19"/>
            <p:cNvCxnSpPr/>
            <p:nvPr/>
          </p:nvCxnSpPr>
          <p:spPr>
            <a:xfrm>
              <a:off x="9405937" y="4648865"/>
              <a:ext cx="509029" cy="0"/>
            </a:xfrm>
            <a:prstGeom prst="straightConnector1">
              <a:avLst/>
            </a:prstGeom>
            <a:noFill/>
            <a:ln w="50800" cap="rnd" cmpd="sng">
              <a:solidFill>
                <a:srgbClr val="294F9E"/>
              </a:solidFill>
              <a:prstDash val="solid"/>
              <a:miter lim="800000"/>
              <a:headEnd type="none" w="sm" len="sm"/>
              <a:tailEnd type="none" w="sm" len="sm"/>
            </a:ln>
          </p:spPr>
        </p:cxnSp>
        <p:sp>
          <p:nvSpPr>
            <p:cNvPr id="682" name="Google Shape;682;p19"/>
            <p:cNvSpPr txBox="1"/>
            <p:nvPr/>
          </p:nvSpPr>
          <p:spPr>
            <a:xfrm>
              <a:off x="9364374" y="4792285"/>
              <a:ext cx="2235201"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fr-FR" sz="2000" b="1">
                  <a:solidFill>
                    <a:srgbClr val="294F9E"/>
                  </a:solidFill>
                  <a:latin typeface="Arial"/>
                  <a:ea typeface="Arial"/>
                  <a:cs typeface="Arial"/>
                  <a:sym typeface="Arial"/>
                </a:rPr>
                <a:t>Sécurité</a:t>
              </a:r>
              <a:endParaRPr sz="2000" b="1">
                <a:solidFill>
                  <a:srgbClr val="294F9E"/>
                </a:solidFill>
                <a:latin typeface="Arial"/>
                <a:ea typeface="Arial"/>
                <a:cs typeface="Arial"/>
                <a:sym typeface="Aria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1000"/>
                                        <p:tgtEl>
                                          <p:spTgt spid="6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3"/>
                                        </p:tgtEl>
                                        <p:attrNameLst>
                                          <p:attrName>style.visibility</p:attrName>
                                        </p:attrNameLst>
                                      </p:cBhvr>
                                      <p:to>
                                        <p:strVal val="visible"/>
                                      </p:to>
                                    </p:set>
                                    <p:animEffect transition="in" filter="fade">
                                      <p:cBhvr>
                                        <p:cTn id="11" dur="1000"/>
                                        <p:tgtEl>
                                          <p:spTgt spid="66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67"/>
                                        </p:tgtEl>
                                        <p:attrNameLst>
                                          <p:attrName>style.visibility</p:attrName>
                                        </p:attrNameLst>
                                      </p:cBhvr>
                                      <p:to>
                                        <p:strVal val="visible"/>
                                      </p:to>
                                    </p:set>
                                    <p:animEffect transition="in" filter="fade">
                                      <p:cBhvr>
                                        <p:cTn id="15" dur="1000"/>
                                        <p:tgtEl>
                                          <p:spTgt spid="66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71"/>
                                        </p:tgtEl>
                                        <p:attrNameLst>
                                          <p:attrName>style.visibility</p:attrName>
                                        </p:attrNameLst>
                                      </p:cBhvr>
                                      <p:to>
                                        <p:strVal val="visible"/>
                                      </p:to>
                                    </p:set>
                                    <p:animEffect transition="in" filter="fade">
                                      <p:cBhvr>
                                        <p:cTn id="19" dur="1000"/>
                                        <p:tgtEl>
                                          <p:spTgt spid="671"/>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75"/>
                                        </p:tgtEl>
                                        <p:attrNameLst>
                                          <p:attrName>style.visibility</p:attrName>
                                        </p:attrNameLst>
                                      </p:cBhvr>
                                      <p:to>
                                        <p:strVal val="visible"/>
                                      </p:to>
                                    </p:set>
                                    <p:animEffect transition="in" filter="fade">
                                      <p:cBhvr>
                                        <p:cTn id="23" dur="1000"/>
                                        <p:tgtEl>
                                          <p:spTgt spid="67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79"/>
                                        </p:tgtEl>
                                        <p:attrNameLst>
                                          <p:attrName>style.visibility</p:attrName>
                                        </p:attrNameLst>
                                      </p:cBhvr>
                                      <p:to>
                                        <p:strVal val="visible"/>
                                      </p:to>
                                    </p:set>
                                    <p:animEffect transition="in" filter="fade">
                                      <p:cBhvr>
                                        <p:cTn id="27" dur="10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Plan</a:t>
            </a:r>
            <a:endParaRPr/>
          </a:p>
        </p:txBody>
      </p:sp>
      <p:sp>
        <p:nvSpPr>
          <p:cNvPr id="143" name="Google Shape;143;p2"/>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a:t>
            </a:fld>
            <a:endParaRPr/>
          </a:p>
        </p:txBody>
      </p:sp>
      <p:cxnSp>
        <p:nvCxnSpPr>
          <p:cNvPr id="144" name="Google Shape;144;p2"/>
          <p:cNvCxnSpPr/>
          <p:nvPr/>
        </p:nvCxnSpPr>
        <p:spPr>
          <a:xfrm>
            <a:off x="1162707" y="2835047"/>
            <a:ext cx="0" cy="1032570"/>
          </a:xfrm>
          <a:prstGeom prst="straightConnector1">
            <a:avLst/>
          </a:prstGeom>
          <a:noFill/>
          <a:ln w="82550" cap="flat" cmpd="sng">
            <a:solidFill>
              <a:srgbClr val="F7C059"/>
            </a:solidFill>
            <a:prstDash val="solid"/>
            <a:miter lim="800000"/>
            <a:headEnd type="none" w="sm" len="sm"/>
            <a:tailEnd type="none" w="sm" len="sm"/>
          </a:ln>
        </p:spPr>
      </p:cxnSp>
      <p:cxnSp>
        <p:nvCxnSpPr>
          <p:cNvPr id="145" name="Google Shape;145;p2"/>
          <p:cNvCxnSpPr/>
          <p:nvPr/>
        </p:nvCxnSpPr>
        <p:spPr>
          <a:xfrm>
            <a:off x="9584666" y="2847747"/>
            <a:ext cx="0" cy="1032570"/>
          </a:xfrm>
          <a:prstGeom prst="straightConnector1">
            <a:avLst/>
          </a:prstGeom>
          <a:noFill/>
          <a:ln w="82550" cap="flat" cmpd="sng">
            <a:solidFill>
              <a:srgbClr val="F7C059"/>
            </a:solidFill>
            <a:prstDash val="solid"/>
            <a:miter lim="800000"/>
            <a:headEnd type="none" w="sm" len="sm"/>
            <a:tailEnd type="none" w="sm" len="sm"/>
          </a:ln>
        </p:spPr>
      </p:cxnSp>
      <p:cxnSp>
        <p:nvCxnSpPr>
          <p:cNvPr id="146" name="Google Shape;146;p2"/>
          <p:cNvCxnSpPr/>
          <p:nvPr/>
        </p:nvCxnSpPr>
        <p:spPr>
          <a:xfrm>
            <a:off x="7590302" y="2822347"/>
            <a:ext cx="0" cy="1032570"/>
          </a:xfrm>
          <a:prstGeom prst="straightConnector1">
            <a:avLst/>
          </a:prstGeom>
          <a:noFill/>
          <a:ln w="82550" cap="flat" cmpd="sng">
            <a:solidFill>
              <a:srgbClr val="F7C059"/>
            </a:solidFill>
            <a:prstDash val="solid"/>
            <a:miter lim="800000"/>
            <a:headEnd type="none" w="sm" len="sm"/>
            <a:tailEnd type="none" w="sm" len="sm"/>
          </a:ln>
        </p:spPr>
      </p:cxnSp>
      <p:cxnSp>
        <p:nvCxnSpPr>
          <p:cNvPr id="147" name="Google Shape;147;p2"/>
          <p:cNvCxnSpPr/>
          <p:nvPr/>
        </p:nvCxnSpPr>
        <p:spPr>
          <a:xfrm>
            <a:off x="5405437" y="2822347"/>
            <a:ext cx="0" cy="1032570"/>
          </a:xfrm>
          <a:prstGeom prst="straightConnector1">
            <a:avLst/>
          </a:prstGeom>
          <a:noFill/>
          <a:ln w="82550" cap="flat" cmpd="sng">
            <a:solidFill>
              <a:srgbClr val="F7C059"/>
            </a:solidFill>
            <a:prstDash val="solid"/>
            <a:miter lim="800000"/>
            <a:headEnd type="none" w="sm" len="sm"/>
            <a:tailEnd type="none" w="sm" len="sm"/>
          </a:ln>
        </p:spPr>
      </p:cxnSp>
      <p:cxnSp>
        <p:nvCxnSpPr>
          <p:cNvPr id="148" name="Google Shape;148;p2"/>
          <p:cNvCxnSpPr/>
          <p:nvPr/>
        </p:nvCxnSpPr>
        <p:spPr>
          <a:xfrm rot="5400000">
            <a:off x="2705428" y="3321844"/>
            <a:ext cx="1086317" cy="5228"/>
          </a:xfrm>
          <a:prstGeom prst="straightConnector1">
            <a:avLst/>
          </a:prstGeom>
          <a:noFill/>
          <a:ln w="82550" cap="flat" cmpd="sng">
            <a:solidFill>
              <a:srgbClr val="F7C059"/>
            </a:solidFill>
            <a:prstDash val="solid"/>
            <a:miter lim="800000"/>
            <a:headEnd type="none" w="sm" len="sm"/>
            <a:tailEnd type="none" w="sm" len="sm"/>
          </a:ln>
        </p:spPr>
      </p:cxnSp>
      <p:sp>
        <p:nvSpPr>
          <p:cNvPr id="149" name="Google Shape;149;p2"/>
          <p:cNvSpPr/>
          <p:nvPr/>
        </p:nvSpPr>
        <p:spPr>
          <a:xfrm>
            <a:off x="330200" y="3847583"/>
            <a:ext cx="11633200" cy="365125"/>
          </a:xfrm>
          <a:prstGeom prst="roundRect">
            <a:avLst>
              <a:gd name="adj" fmla="val 50000"/>
            </a:avLst>
          </a:prstGeom>
          <a:noFill/>
          <a:ln w="8255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2"/>
          <p:cNvSpPr/>
          <p:nvPr/>
        </p:nvSpPr>
        <p:spPr>
          <a:xfrm>
            <a:off x="392326" y="1528996"/>
            <a:ext cx="1056718"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1" name="Google Shape;151;p2"/>
          <p:cNvSpPr/>
          <p:nvPr/>
        </p:nvSpPr>
        <p:spPr>
          <a:xfrm flipH="1">
            <a:off x="1123899" y="1634531"/>
            <a:ext cx="325145"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a:noFill/>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2" name="Google Shape;152;p2"/>
          <p:cNvSpPr txBox="1"/>
          <p:nvPr/>
        </p:nvSpPr>
        <p:spPr>
          <a:xfrm>
            <a:off x="439769" y="1906625"/>
            <a:ext cx="89577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01</a:t>
            </a:r>
            <a:endParaRPr/>
          </a:p>
        </p:txBody>
      </p:sp>
      <p:sp>
        <p:nvSpPr>
          <p:cNvPr id="153" name="Google Shape;153;p2"/>
          <p:cNvSpPr/>
          <p:nvPr/>
        </p:nvSpPr>
        <p:spPr>
          <a:xfrm>
            <a:off x="2394284" y="1528996"/>
            <a:ext cx="1056718"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4" name="Google Shape;154;p2"/>
          <p:cNvSpPr/>
          <p:nvPr/>
        </p:nvSpPr>
        <p:spPr>
          <a:xfrm flipH="1">
            <a:off x="3125857" y="1609131"/>
            <a:ext cx="325145"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w="12700" cap="flat" cmpd="sng">
            <a:solidFill>
              <a:srgbClr val="357DEA"/>
            </a:solidFill>
            <a:prstDash val="solid"/>
            <a:miter lim="800000"/>
            <a:headEnd type="none" w="sm" len="sm"/>
            <a:tailEnd type="none" w="sm" len="sm"/>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5" name="Google Shape;155;p2"/>
          <p:cNvSpPr txBox="1"/>
          <p:nvPr/>
        </p:nvSpPr>
        <p:spPr>
          <a:xfrm>
            <a:off x="2379534" y="1899613"/>
            <a:ext cx="895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02</a:t>
            </a:r>
            <a:endParaRPr/>
          </a:p>
        </p:txBody>
      </p:sp>
      <p:sp>
        <p:nvSpPr>
          <p:cNvPr id="156" name="Google Shape;156;p2"/>
          <p:cNvSpPr/>
          <p:nvPr/>
        </p:nvSpPr>
        <p:spPr>
          <a:xfrm>
            <a:off x="4638409" y="1516296"/>
            <a:ext cx="1056717"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7" name="Google Shape;157;p2"/>
          <p:cNvSpPr/>
          <p:nvPr/>
        </p:nvSpPr>
        <p:spPr>
          <a:xfrm flipH="1">
            <a:off x="5369981" y="1621831"/>
            <a:ext cx="325145"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w="12700" cap="flat" cmpd="sng">
            <a:solidFill>
              <a:srgbClr val="357DEA"/>
            </a:solidFill>
            <a:prstDash val="solid"/>
            <a:miter lim="800000"/>
            <a:headEnd type="none" w="sm" len="sm"/>
            <a:tailEnd type="none" w="sm" len="sm"/>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58" name="Google Shape;158;p2"/>
          <p:cNvSpPr txBox="1"/>
          <p:nvPr/>
        </p:nvSpPr>
        <p:spPr>
          <a:xfrm>
            <a:off x="4632111" y="1895153"/>
            <a:ext cx="895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03</a:t>
            </a:r>
            <a:endParaRPr/>
          </a:p>
        </p:txBody>
      </p:sp>
      <p:sp>
        <p:nvSpPr>
          <p:cNvPr id="159" name="Google Shape;159;p2"/>
          <p:cNvSpPr/>
          <p:nvPr/>
        </p:nvSpPr>
        <p:spPr>
          <a:xfrm>
            <a:off x="6787006" y="1516296"/>
            <a:ext cx="1056717"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0" name="Google Shape;160;p2"/>
          <p:cNvSpPr/>
          <p:nvPr/>
        </p:nvSpPr>
        <p:spPr>
          <a:xfrm flipH="1">
            <a:off x="7531279" y="1609131"/>
            <a:ext cx="325144"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a:noFill/>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1" name="Google Shape;161;p2"/>
          <p:cNvSpPr txBox="1"/>
          <p:nvPr/>
        </p:nvSpPr>
        <p:spPr>
          <a:xfrm>
            <a:off x="6749617" y="1872474"/>
            <a:ext cx="895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04</a:t>
            </a:r>
            <a:endParaRPr sz="4800" b="1">
              <a:solidFill>
                <a:schemeClr val="lt1"/>
              </a:solidFill>
              <a:latin typeface="Arial"/>
              <a:ea typeface="Arial"/>
              <a:cs typeface="Arial"/>
              <a:sym typeface="Arial"/>
            </a:endParaRPr>
          </a:p>
        </p:txBody>
      </p:sp>
      <p:sp>
        <p:nvSpPr>
          <p:cNvPr id="162" name="Google Shape;162;p2"/>
          <p:cNvSpPr/>
          <p:nvPr/>
        </p:nvSpPr>
        <p:spPr>
          <a:xfrm>
            <a:off x="8825784" y="1528996"/>
            <a:ext cx="1056717"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3" name="Google Shape;163;p2"/>
          <p:cNvSpPr txBox="1"/>
          <p:nvPr/>
        </p:nvSpPr>
        <p:spPr>
          <a:xfrm>
            <a:off x="8822092" y="1861343"/>
            <a:ext cx="895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05</a:t>
            </a:r>
            <a:endParaRPr/>
          </a:p>
        </p:txBody>
      </p:sp>
      <p:sp>
        <p:nvSpPr>
          <p:cNvPr id="164" name="Google Shape;164;p2"/>
          <p:cNvSpPr txBox="1"/>
          <p:nvPr/>
        </p:nvSpPr>
        <p:spPr>
          <a:xfrm>
            <a:off x="235016" y="4591523"/>
            <a:ext cx="1869140"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Introduction</a:t>
            </a:r>
            <a:endParaRPr sz="1800" b="1">
              <a:solidFill>
                <a:schemeClr val="dk1"/>
              </a:solidFill>
              <a:latin typeface="Arial"/>
              <a:ea typeface="Arial"/>
              <a:cs typeface="Arial"/>
              <a:sym typeface="Arial"/>
            </a:endParaRPr>
          </a:p>
        </p:txBody>
      </p:sp>
      <p:sp>
        <p:nvSpPr>
          <p:cNvPr id="165" name="Google Shape;165;p2"/>
          <p:cNvSpPr txBox="1"/>
          <p:nvPr/>
        </p:nvSpPr>
        <p:spPr>
          <a:xfrm>
            <a:off x="2429142" y="4591523"/>
            <a:ext cx="1869140"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Contexte</a:t>
            </a:r>
            <a:r>
              <a:rPr lang="fr-FR" sz="1400">
                <a:solidFill>
                  <a:schemeClr val="dk1"/>
                </a:solidFill>
                <a:latin typeface="Arial"/>
                <a:ea typeface="Arial"/>
                <a:cs typeface="Arial"/>
                <a:sym typeface="Arial"/>
              </a:rPr>
              <a:t> </a:t>
            </a:r>
            <a:r>
              <a:rPr lang="fr-FR" sz="1800" b="1">
                <a:solidFill>
                  <a:schemeClr val="dk1"/>
                </a:solidFill>
                <a:latin typeface="Arial"/>
                <a:ea typeface="Arial"/>
                <a:cs typeface="Arial"/>
                <a:sym typeface="Arial"/>
              </a:rPr>
              <a:t>du Projet</a:t>
            </a:r>
            <a:endParaRPr sz="1800" b="1">
              <a:solidFill>
                <a:schemeClr val="dk1"/>
              </a:solidFill>
              <a:latin typeface="Arial"/>
              <a:ea typeface="Arial"/>
              <a:cs typeface="Arial"/>
              <a:sym typeface="Arial"/>
            </a:endParaRPr>
          </a:p>
        </p:txBody>
      </p:sp>
      <p:sp>
        <p:nvSpPr>
          <p:cNvPr id="166" name="Google Shape;166;p2"/>
          <p:cNvSpPr txBox="1"/>
          <p:nvPr/>
        </p:nvSpPr>
        <p:spPr>
          <a:xfrm>
            <a:off x="4623268" y="4591523"/>
            <a:ext cx="1869140"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Choix Technique</a:t>
            </a:r>
            <a:endParaRPr/>
          </a:p>
          <a:p>
            <a:pPr marL="0" marR="0" lvl="0" indent="0" algn="ctr" rtl="0">
              <a:spcBef>
                <a:spcPts val="0"/>
              </a:spcBef>
              <a:spcAft>
                <a:spcPts val="0"/>
              </a:spcAft>
              <a:buNone/>
            </a:pPr>
            <a:r>
              <a:rPr lang="fr-FR" sz="1800" b="1">
                <a:solidFill>
                  <a:schemeClr val="dk1"/>
                </a:solidFill>
                <a:latin typeface="Arial"/>
                <a:ea typeface="Arial"/>
                <a:cs typeface="Arial"/>
                <a:sym typeface="Arial"/>
              </a:rPr>
              <a:t>Et </a:t>
            </a:r>
            <a:endParaRPr/>
          </a:p>
          <a:p>
            <a:pPr marL="0" marR="0" lvl="0" indent="0" algn="ctr" rtl="0">
              <a:spcBef>
                <a:spcPts val="0"/>
              </a:spcBef>
              <a:spcAft>
                <a:spcPts val="0"/>
              </a:spcAft>
              <a:buNone/>
            </a:pPr>
            <a:r>
              <a:rPr lang="fr-FR" sz="1800" b="1">
                <a:solidFill>
                  <a:schemeClr val="dk1"/>
                </a:solidFill>
                <a:latin typeface="Arial"/>
                <a:ea typeface="Arial"/>
                <a:cs typeface="Arial"/>
                <a:sym typeface="Arial"/>
              </a:rPr>
              <a:t>Méthodologie de travail</a:t>
            </a:r>
            <a:endParaRPr sz="1800" b="1">
              <a:solidFill>
                <a:schemeClr val="dk1"/>
              </a:solidFill>
              <a:latin typeface="Arial"/>
              <a:ea typeface="Arial"/>
              <a:cs typeface="Arial"/>
              <a:sym typeface="Arial"/>
            </a:endParaRPr>
          </a:p>
        </p:txBody>
      </p:sp>
      <p:sp>
        <p:nvSpPr>
          <p:cNvPr id="167" name="Google Shape;167;p2"/>
          <p:cNvSpPr txBox="1"/>
          <p:nvPr/>
        </p:nvSpPr>
        <p:spPr>
          <a:xfrm>
            <a:off x="6817394" y="4591523"/>
            <a:ext cx="1869140"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Analyse </a:t>
            </a:r>
            <a:endParaRPr/>
          </a:p>
          <a:p>
            <a:pPr marL="0" marR="0" lvl="0" indent="0" algn="ctr" rtl="0">
              <a:spcBef>
                <a:spcPts val="0"/>
              </a:spcBef>
              <a:spcAft>
                <a:spcPts val="0"/>
              </a:spcAft>
              <a:buNone/>
            </a:pPr>
            <a:r>
              <a:rPr lang="fr-FR" sz="1800" b="1">
                <a:solidFill>
                  <a:schemeClr val="dk1"/>
                </a:solidFill>
                <a:latin typeface="Arial"/>
                <a:ea typeface="Arial"/>
                <a:cs typeface="Arial"/>
                <a:sym typeface="Arial"/>
              </a:rPr>
              <a:t>et </a:t>
            </a:r>
            <a:endParaRPr/>
          </a:p>
          <a:p>
            <a:pPr marL="0" marR="0" lvl="0" indent="0" algn="ctr" rtl="0">
              <a:spcBef>
                <a:spcPts val="0"/>
              </a:spcBef>
              <a:spcAft>
                <a:spcPts val="0"/>
              </a:spcAft>
              <a:buNone/>
            </a:pPr>
            <a:r>
              <a:rPr lang="fr-FR" sz="1800" b="1">
                <a:solidFill>
                  <a:schemeClr val="dk1"/>
                </a:solidFill>
                <a:latin typeface="Arial"/>
                <a:ea typeface="Arial"/>
                <a:cs typeface="Arial"/>
                <a:sym typeface="Arial"/>
              </a:rPr>
              <a:t>Spécification des besoins</a:t>
            </a:r>
            <a:endParaRPr sz="1800" b="1">
              <a:solidFill>
                <a:schemeClr val="dk1"/>
              </a:solidFill>
              <a:latin typeface="Arial"/>
              <a:ea typeface="Arial"/>
              <a:cs typeface="Arial"/>
              <a:sym typeface="Arial"/>
            </a:endParaRPr>
          </a:p>
        </p:txBody>
      </p:sp>
      <p:sp>
        <p:nvSpPr>
          <p:cNvPr id="168" name="Google Shape;168;p2"/>
          <p:cNvSpPr txBox="1"/>
          <p:nvPr/>
        </p:nvSpPr>
        <p:spPr>
          <a:xfrm>
            <a:off x="9011519" y="4591523"/>
            <a:ext cx="1869140"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69" name="Google Shape;169;p2"/>
          <p:cNvSpPr/>
          <p:nvPr/>
        </p:nvSpPr>
        <p:spPr>
          <a:xfrm>
            <a:off x="10004692" y="2302308"/>
            <a:ext cx="41203" cy="10843"/>
          </a:xfrm>
          <a:custGeom>
            <a:avLst/>
            <a:gdLst/>
            <a:ahLst/>
            <a:cxnLst/>
            <a:rect l="l" t="t" r="r" b="b"/>
            <a:pathLst>
              <a:path w="16" h="4" extrusionOk="0">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solidFill>
            <a:srgbClr val="F7C0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
          <p:cNvSpPr/>
          <p:nvPr/>
        </p:nvSpPr>
        <p:spPr>
          <a:xfrm>
            <a:off x="1043402" y="37193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
          <p:cNvSpPr/>
          <p:nvPr/>
        </p:nvSpPr>
        <p:spPr>
          <a:xfrm>
            <a:off x="3123228" y="37193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2"/>
          <p:cNvSpPr/>
          <p:nvPr/>
        </p:nvSpPr>
        <p:spPr>
          <a:xfrm>
            <a:off x="5291954" y="36939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2"/>
          <p:cNvSpPr/>
          <p:nvPr/>
        </p:nvSpPr>
        <p:spPr>
          <a:xfrm>
            <a:off x="7447980" y="37193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2"/>
          <p:cNvSpPr/>
          <p:nvPr/>
        </p:nvSpPr>
        <p:spPr>
          <a:xfrm>
            <a:off x="9464305" y="37066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2"/>
          <p:cNvSpPr/>
          <p:nvPr/>
        </p:nvSpPr>
        <p:spPr>
          <a:xfrm>
            <a:off x="10641884" y="1554396"/>
            <a:ext cx="1056717" cy="1381861"/>
          </a:xfrm>
          <a:custGeom>
            <a:avLst/>
            <a:gdLst/>
            <a:ahLst/>
            <a:cxnLst/>
            <a:rect l="l" t="t" r="r" b="b"/>
            <a:pathLst>
              <a:path w="1857375" h="2428876" extrusionOk="0">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cxnSp>
        <p:nvCxnSpPr>
          <p:cNvPr id="176" name="Google Shape;176;p2"/>
          <p:cNvCxnSpPr/>
          <p:nvPr/>
        </p:nvCxnSpPr>
        <p:spPr>
          <a:xfrm>
            <a:off x="11261066" y="2822347"/>
            <a:ext cx="0" cy="1032570"/>
          </a:xfrm>
          <a:prstGeom prst="straightConnector1">
            <a:avLst/>
          </a:prstGeom>
          <a:noFill/>
          <a:ln w="82550" cap="flat" cmpd="sng">
            <a:solidFill>
              <a:srgbClr val="F7C059"/>
            </a:solidFill>
            <a:prstDash val="solid"/>
            <a:miter lim="800000"/>
            <a:headEnd type="none" w="sm" len="sm"/>
            <a:tailEnd type="none" w="sm" len="sm"/>
          </a:ln>
        </p:spPr>
      </p:cxnSp>
      <p:sp>
        <p:nvSpPr>
          <p:cNvPr id="177" name="Google Shape;177;p2"/>
          <p:cNvSpPr/>
          <p:nvPr/>
        </p:nvSpPr>
        <p:spPr>
          <a:xfrm>
            <a:off x="11153405" y="3693959"/>
            <a:ext cx="252368" cy="252368"/>
          </a:xfrm>
          <a:prstGeom prst="ellipse">
            <a:avLst/>
          </a:pr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2"/>
          <p:cNvSpPr txBox="1"/>
          <p:nvPr/>
        </p:nvSpPr>
        <p:spPr>
          <a:xfrm>
            <a:off x="10663592" y="1911365"/>
            <a:ext cx="8957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b="1">
                <a:solidFill>
                  <a:schemeClr val="lt1"/>
                </a:solidFill>
                <a:latin typeface="Arial"/>
                <a:ea typeface="Arial"/>
                <a:cs typeface="Arial"/>
                <a:sym typeface="Arial"/>
              </a:rPr>
              <a:t>06</a:t>
            </a:r>
            <a:endParaRPr sz="3600" b="1">
              <a:solidFill>
                <a:schemeClr val="lt1"/>
              </a:solidFill>
              <a:latin typeface="Arial"/>
              <a:ea typeface="Arial"/>
              <a:cs typeface="Arial"/>
              <a:sym typeface="Arial"/>
            </a:endParaRPr>
          </a:p>
        </p:txBody>
      </p:sp>
      <p:sp>
        <p:nvSpPr>
          <p:cNvPr id="179" name="Google Shape;179;p2"/>
          <p:cNvSpPr/>
          <p:nvPr/>
        </p:nvSpPr>
        <p:spPr>
          <a:xfrm flipH="1">
            <a:off x="11373456" y="1672631"/>
            <a:ext cx="325145"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a:noFill/>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80" name="Google Shape;180;p2"/>
          <p:cNvSpPr/>
          <p:nvPr/>
        </p:nvSpPr>
        <p:spPr>
          <a:xfrm flipH="1">
            <a:off x="9570056" y="1634531"/>
            <a:ext cx="325145" cy="1170793"/>
          </a:xfrm>
          <a:custGeom>
            <a:avLst/>
            <a:gdLst/>
            <a:ahLst/>
            <a:cxnLst/>
            <a:rect l="l" t="t" r="r" b="b"/>
            <a:pathLst>
              <a:path w="571501" h="2057885" extrusionOk="0">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357DEA"/>
          </a:solidFill>
          <a:ln>
            <a:noFill/>
          </a:ln>
          <a:effectLst>
            <a:outerShdw blurRad="50800" dist="38100" dir="5400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81" name="Google Shape;181;p2"/>
          <p:cNvSpPr/>
          <p:nvPr/>
        </p:nvSpPr>
        <p:spPr>
          <a:xfrm>
            <a:off x="8970130" y="4577834"/>
            <a:ext cx="14526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Arial"/>
                <a:ea typeface="Arial"/>
                <a:cs typeface="Arial"/>
                <a:sym typeface="Arial"/>
              </a:rPr>
              <a:t>Réalisation </a:t>
            </a:r>
            <a:endParaRPr sz="1800" b="1">
              <a:solidFill>
                <a:schemeClr val="dk1"/>
              </a:solidFill>
              <a:latin typeface="Arial"/>
              <a:ea typeface="Arial"/>
              <a:cs typeface="Arial"/>
              <a:sym typeface="Arial"/>
            </a:endParaRPr>
          </a:p>
        </p:txBody>
      </p:sp>
      <p:sp>
        <p:nvSpPr>
          <p:cNvPr id="182" name="Google Shape;182;p2"/>
          <p:cNvSpPr txBox="1"/>
          <p:nvPr/>
        </p:nvSpPr>
        <p:spPr>
          <a:xfrm>
            <a:off x="10528300" y="4533900"/>
            <a:ext cx="14986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600" b="1">
                <a:solidFill>
                  <a:schemeClr val="dk1"/>
                </a:solidFill>
                <a:latin typeface="Arial"/>
                <a:ea typeface="Arial"/>
                <a:cs typeface="Arial"/>
                <a:sym typeface="Arial"/>
              </a:rPr>
              <a:t>Conclusion </a:t>
            </a:r>
            <a:endParaRPr/>
          </a:p>
          <a:p>
            <a:pPr marL="0" marR="0" lvl="0" indent="0" algn="ctr" rtl="0">
              <a:spcBef>
                <a:spcPts val="0"/>
              </a:spcBef>
              <a:spcAft>
                <a:spcPts val="0"/>
              </a:spcAft>
              <a:buNone/>
            </a:pPr>
            <a:r>
              <a:rPr lang="fr-FR" sz="1600" b="1">
                <a:solidFill>
                  <a:schemeClr val="dk1"/>
                </a:solidFill>
                <a:latin typeface="Arial"/>
                <a:ea typeface="Arial"/>
                <a:cs typeface="Arial"/>
                <a:sym typeface="Arial"/>
              </a:rPr>
              <a:t>et Perspective</a:t>
            </a:r>
            <a:endParaRPr sz="1600" b="1">
              <a:solidFill>
                <a:schemeClr val="dk1"/>
              </a:solidFill>
              <a:latin typeface="Arial"/>
              <a:ea typeface="Arial"/>
              <a:cs typeface="Arial"/>
              <a:sym typeface="Arial"/>
            </a:endParaRPr>
          </a:p>
        </p:txBody>
      </p:sp>
      <p:grpSp>
        <p:nvGrpSpPr>
          <p:cNvPr id="183" name="Google Shape;183;p2"/>
          <p:cNvGrpSpPr/>
          <p:nvPr/>
        </p:nvGrpSpPr>
        <p:grpSpPr>
          <a:xfrm>
            <a:off x="1155699" y="2057398"/>
            <a:ext cx="235758" cy="332205"/>
            <a:chOff x="10502900" y="815975"/>
            <a:chExt cx="200025" cy="287338"/>
          </a:xfrm>
        </p:grpSpPr>
        <p:sp>
          <p:nvSpPr>
            <p:cNvPr id="184" name="Google Shape;184;p2"/>
            <p:cNvSpPr/>
            <p:nvPr/>
          </p:nvSpPr>
          <p:spPr>
            <a:xfrm>
              <a:off x="10502900" y="815975"/>
              <a:ext cx="200025" cy="201613"/>
            </a:xfrm>
            <a:custGeom>
              <a:avLst/>
              <a:gdLst/>
              <a:ahLst/>
              <a:cxnLst/>
              <a:rect l="l" t="t" r="r" b="b"/>
              <a:pathLst>
                <a:path w="632" h="632" extrusionOk="0">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2"/>
            <p:cNvSpPr/>
            <p:nvPr/>
          </p:nvSpPr>
          <p:spPr>
            <a:xfrm>
              <a:off x="10569575" y="1036638"/>
              <a:ext cx="66675" cy="9525"/>
            </a:xfrm>
            <a:custGeom>
              <a:avLst/>
              <a:gdLst/>
              <a:ahLst/>
              <a:cxnLst/>
              <a:rect l="l" t="t" r="r" b="b"/>
              <a:pathLst>
                <a:path w="210" h="29" extrusionOk="0">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2"/>
            <p:cNvSpPr/>
            <p:nvPr/>
          </p:nvSpPr>
          <p:spPr>
            <a:xfrm>
              <a:off x="10569575" y="1055688"/>
              <a:ext cx="66675" cy="9525"/>
            </a:xfrm>
            <a:custGeom>
              <a:avLst/>
              <a:gdLst/>
              <a:ahLst/>
              <a:cxnLst/>
              <a:rect l="l" t="t" r="r" b="b"/>
              <a:pathLst>
                <a:path w="210" h="31" extrusionOk="0">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2"/>
            <p:cNvSpPr/>
            <p:nvPr/>
          </p:nvSpPr>
          <p:spPr>
            <a:xfrm>
              <a:off x="10569575" y="1074738"/>
              <a:ext cx="66675" cy="28575"/>
            </a:xfrm>
            <a:custGeom>
              <a:avLst/>
              <a:gdLst/>
              <a:ahLst/>
              <a:cxnLst/>
              <a:rect l="l" t="t" r="r" b="b"/>
              <a:pathLst>
                <a:path w="210" h="91" extrusionOk="0">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8" name="Google Shape;188;p2"/>
          <p:cNvGrpSpPr/>
          <p:nvPr/>
        </p:nvGrpSpPr>
        <p:grpSpPr>
          <a:xfrm>
            <a:off x="3200400" y="2057400"/>
            <a:ext cx="246571" cy="278732"/>
            <a:chOff x="4113213" y="2163763"/>
            <a:chExt cx="360363" cy="361950"/>
          </a:xfrm>
        </p:grpSpPr>
        <p:sp>
          <p:nvSpPr>
            <p:cNvPr id="189" name="Google Shape;189;p2"/>
            <p:cNvSpPr/>
            <p:nvPr/>
          </p:nvSpPr>
          <p:spPr>
            <a:xfrm>
              <a:off x="4314825" y="2382838"/>
              <a:ext cx="120650" cy="120650"/>
            </a:xfrm>
            <a:custGeom>
              <a:avLst/>
              <a:gdLst/>
              <a:ahLst/>
              <a:cxnLst/>
              <a:rect l="l" t="t" r="r" b="b"/>
              <a:pathLst>
                <a:path w="76" h="76" extrusionOk="0">
                  <a:moveTo>
                    <a:pt x="45" y="0"/>
                  </a:moveTo>
                  <a:lnTo>
                    <a:pt x="0" y="45"/>
                  </a:lnTo>
                  <a:lnTo>
                    <a:pt x="31" y="76"/>
                  </a:lnTo>
                  <a:lnTo>
                    <a:pt x="76" y="30"/>
                  </a:lnTo>
                  <a:lnTo>
                    <a:pt x="4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2"/>
            <p:cNvSpPr/>
            <p:nvPr/>
          </p:nvSpPr>
          <p:spPr>
            <a:xfrm>
              <a:off x="4292600" y="2468563"/>
              <a:ext cx="57150" cy="57150"/>
            </a:xfrm>
            <a:custGeom>
              <a:avLst/>
              <a:gdLst/>
              <a:ahLst/>
              <a:cxnLst/>
              <a:rect l="l" t="t" r="r" b="b"/>
              <a:pathLst>
                <a:path w="15" h="15" extrusionOk="0">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
            <p:cNvSpPr/>
            <p:nvPr/>
          </p:nvSpPr>
          <p:spPr>
            <a:xfrm>
              <a:off x="4398963" y="2344738"/>
              <a:ext cx="74613" cy="74613"/>
            </a:xfrm>
            <a:custGeom>
              <a:avLst/>
              <a:gdLst/>
              <a:ahLst/>
              <a:cxnLst/>
              <a:rect l="l" t="t" r="r" b="b"/>
              <a:pathLst>
                <a:path w="20" h="20" extrusionOk="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2"/>
            <p:cNvSpPr/>
            <p:nvPr/>
          </p:nvSpPr>
          <p:spPr>
            <a:xfrm>
              <a:off x="4113213" y="2163763"/>
              <a:ext cx="255588" cy="331788"/>
            </a:xfrm>
            <a:custGeom>
              <a:avLst/>
              <a:gdLst/>
              <a:ahLst/>
              <a:cxnLst/>
              <a:rect l="l" t="t" r="r" b="b"/>
              <a:pathLst>
                <a:path w="68" h="88" extrusionOk="0">
                  <a:moveTo>
                    <a:pt x="48" y="78"/>
                  </a:moveTo>
                  <a:cubicBezTo>
                    <a:pt x="49" y="77"/>
                    <a:pt x="49" y="76"/>
                    <a:pt x="50" y="76"/>
                  </a:cubicBezTo>
                  <a:cubicBezTo>
                    <a:pt x="68" y="58"/>
                    <a:pt x="68" y="58"/>
                    <a:pt x="68" y="5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8"/>
                  </a:lnTo>
                  <a:close/>
                  <a:moveTo>
                    <a:pt x="46" y="2"/>
                  </a:moveTo>
                  <a:cubicBezTo>
                    <a:pt x="66" y="22"/>
                    <a:pt x="66" y="22"/>
                    <a:pt x="66" y="22"/>
                  </a:cubicBezTo>
                  <a:cubicBezTo>
                    <a:pt x="46" y="22"/>
                    <a:pt x="46" y="22"/>
                    <a:pt x="46" y="22"/>
                  </a:cubicBezTo>
                  <a:lnTo>
                    <a:pt x="46" y="2"/>
                  </a:lnTo>
                  <a:close/>
                  <a:moveTo>
                    <a:pt x="36" y="40"/>
                  </a:moveTo>
                  <a:cubicBezTo>
                    <a:pt x="52" y="40"/>
                    <a:pt x="52" y="40"/>
                    <a:pt x="52" y="40"/>
                  </a:cubicBezTo>
                  <a:cubicBezTo>
                    <a:pt x="53" y="40"/>
                    <a:pt x="54" y="41"/>
                    <a:pt x="54" y="42"/>
                  </a:cubicBezTo>
                  <a:cubicBezTo>
                    <a:pt x="54" y="43"/>
                    <a:pt x="53" y="44"/>
                    <a:pt x="52" y="44"/>
                  </a:cubicBezTo>
                  <a:cubicBezTo>
                    <a:pt x="36" y="44"/>
                    <a:pt x="36" y="44"/>
                    <a:pt x="36" y="44"/>
                  </a:cubicBezTo>
                  <a:cubicBezTo>
                    <a:pt x="35" y="44"/>
                    <a:pt x="34" y="43"/>
                    <a:pt x="34" y="42"/>
                  </a:cubicBezTo>
                  <a:cubicBezTo>
                    <a:pt x="34" y="41"/>
                    <a:pt x="35" y="40"/>
                    <a:pt x="36" y="40"/>
                  </a:cubicBezTo>
                  <a:close/>
                  <a:moveTo>
                    <a:pt x="31" y="51"/>
                  </a:moveTo>
                  <a:cubicBezTo>
                    <a:pt x="21" y="61"/>
                    <a:pt x="21" y="61"/>
                    <a:pt x="21" y="61"/>
                  </a:cubicBezTo>
                  <a:cubicBezTo>
                    <a:pt x="21" y="62"/>
                    <a:pt x="21" y="62"/>
                    <a:pt x="20" y="62"/>
                  </a:cubicBezTo>
                  <a:cubicBezTo>
                    <a:pt x="19" y="62"/>
                    <a:pt x="19" y="62"/>
                    <a:pt x="19" y="61"/>
                  </a:cubicBezTo>
                  <a:cubicBezTo>
                    <a:pt x="13" y="55"/>
                    <a:pt x="13" y="55"/>
                    <a:pt x="13" y="55"/>
                  </a:cubicBezTo>
                  <a:cubicBezTo>
                    <a:pt x="12" y="55"/>
                    <a:pt x="12" y="53"/>
                    <a:pt x="13" y="53"/>
                  </a:cubicBezTo>
                  <a:cubicBezTo>
                    <a:pt x="13" y="52"/>
                    <a:pt x="15" y="52"/>
                    <a:pt x="15" y="53"/>
                  </a:cubicBezTo>
                  <a:cubicBezTo>
                    <a:pt x="20" y="57"/>
                    <a:pt x="20" y="57"/>
                    <a:pt x="20" y="57"/>
                  </a:cubicBezTo>
                  <a:cubicBezTo>
                    <a:pt x="29" y="49"/>
                    <a:pt x="29" y="49"/>
                    <a:pt x="29" y="49"/>
                  </a:cubicBezTo>
                  <a:cubicBezTo>
                    <a:pt x="29" y="48"/>
                    <a:pt x="31" y="48"/>
                    <a:pt x="31" y="49"/>
                  </a:cubicBezTo>
                  <a:cubicBezTo>
                    <a:pt x="32" y="49"/>
                    <a:pt x="32" y="51"/>
                    <a:pt x="31" y="51"/>
                  </a:cubicBezTo>
                  <a:close/>
                  <a:moveTo>
                    <a:pt x="31" y="35"/>
                  </a:moveTo>
                  <a:cubicBezTo>
                    <a:pt x="21" y="45"/>
                    <a:pt x="21" y="45"/>
                    <a:pt x="21" y="45"/>
                  </a:cubicBezTo>
                  <a:cubicBezTo>
                    <a:pt x="21" y="46"/>
                    <a:pt x="21" y="46"/>
                    <a:pt x="20" y="46"/>
                  </a:cubicBezTo>
                  <a:cubicBezTo>
                    <a:pt x="19" y="46"/>
                    <a:pt x="19" y="46"/>
                    <a:pt x="19" y="45"/>
                  </a:cubicBezTo>
                  <a:cubicBezTo>
                    <a:pt x="13" y="39"/>
                    <a:pt x="13" y="39"/>
                    <a:pt x="13" y="39"/>
                  </a:cubicBezTo>
                  <a:cubicBezTo>
                    <a:pt x="12" y="39"/>
                    <a:pt x="12" y="37"/>
                    <a:pt x="13" y="37"/>
                  </a:cubicBezTo>
                  <a:cubicBezTo>
                    <a:pt x="13" y="36"/>
                    <a:pt x="15" y="36"/>
                    <a:pt x="15" y="37"/>
                  </a:cubicBezTo>
                  <a:cubicBezTo>
                    <a:pt x="20" y="41"/>
                    <a:pt x="20" y="41"/>
                    <a:pt x="20" y="41"/>
                  </a:cubicBezTo>
                  <a:cubicBezTo>
                    <a:pt x="29" y="33"/>
                    <a:pt x="29" y="33"/>
                    <a:pt x="29" y="33"/>
                  </a:cubicBezTo>
                  <a:cubicBezTo>
                    <a:pt x="29" y="32"/>
                    <a:pt x="31" y="32"/>
                    <a:pt x="31" y="33"/>
                  </a:cubicBezTo>
                  <a:cubicBezTo>
                    <a:pt x="32" y="33"/>
                    <a:pt x="32" y="35"/>
                    <a:pt x="31" y="35"/>
                  </a:cubicBezTo>
                  <a:close/>
                  <a:moveTo>
                    <a:pt x="34" y="58"/>
                  </a:moveTo>
                  <a:cubicBezTo>
                    <a:pt x="34" y="57"/>
                    <a:pt x="35" y="56"/>
                    <a:pt x="36" y="56"/>
                  </a:cubicBezTo>
                  <a:cubicBezTo>
                    <a:pt x="52" y="56"/>
                    <a:pt x="52" y="56"/>
                    <a:pt x="52" y="56"/>
                  </a:cubicBezTo>
                  <a:cubicBezTo>
                    <a:pt x="53" y="56"/>
                    <a:pt x="54" y="57"/>
                    <a:pt x="54" y="58"/>
                  </a:cubicBezTo>
                  <a:cubicBezTo>
                    <a:pt x="54" y="59"/>
                    <a:pt x="53" y="60"/>
                    <a:pt x="52" y="60"/>
                  </a:cubicBezTo>
                  <a:cubicBezTo>
                    <a:pt x="36" y="60"/>
                    <a:pt x="36" y="60"/>
                    <a:pt x="36" y="60"/>
                  </a:cubicBezTo>
                  <a:cubicBezTo>
                    <a:pt x="35" y="60"/>
                    <a:pt x="34" y="59"/>
                    <a:pt x="34" y="5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93" name="Google Shape;193;p2"/>
          <p:cNvGrpSpPr/>
          <p:nvPr/>
        </p:nvGrpSpPr>
        <p:grpSpPr>
          <a:xfrm>
            <a:off x="5390356" y="2043680"/>
            <a:ext cx="284163" cy="284163"/>
            <a:chOff x="7613650" y="1387475"/>
            <a:chExt cx="284163" cy="284163"/>
          </a:xfrm>
        </p:grpSpPr>
        <p:sp>
          <p:nvSpPr>
            <p:cNvPr id="194" name="Google Shape;194;p2"/>
            <p:cNvSpPr/>
            <p:nvPr/>
          </p:nvSpPr>
          <p:spPr>
            <a:xfrm>
              <a:off x="7613650" y="1471613"/>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
            <p:cNvSpPr/>
            <p:nvPr/>
          </p:nvSpPr>
          <p:spPr>
            <a:xfrm>
              <a:off x="7781925" y="1387475"/>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6" name="Google Shape;196;p2"/>
          <p:cNvGrpSpPr/>
          <p:nvPr/>
        </p:nvGrpSpPr>
        <p:grpSpPr>
          <a:xfrm>
            <a:off x="7560197" y="2048110"/>
            <a:ext cx="260329" cy="260329"/>
            <a:chOff x="4319588" y="2492375"/>
            <a:chExt cx="287338" cy="287338"/>
          </a:xfrm>
        </p:grpSpPr>
        <p:sp>
          <p:nvSpPr>
            <p:cNvPr id="197" name="Google Shape;197;p2"/>
            <p:cNvSpPr/>
            <p:nvPr/>
          </p:nvSpPr>
          <p:spPr>
            <a:xfrm>
              <a:off x="4319588" y="2587625"/>
              <a:ext cx="287338" cy="192088"/>
            </a:xfrm>
            <a:custGeom>
              <a:avLst/>
              <a:gdLst/>
              <a:ahLst/>
              <a:cxnLst/>
              <a:rect l="l" t="t" r="r" b="b"/>
              <a:pathLst>
                <a:path w="904" h="602" extrusionOk="0">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a:effectLst>
              <a:outerShdw blurRad="50800" dist="381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
            <p:cNvSpPr/>
            <p:nvPr/>
          </p:nvSpPr>
          <p:spPr>
            <a:xfrm>
              <a:off x="4338638" y="2492375"/>
              <a:ext cx="252413" cy="157163"/>
            </a:xfrm>
            <a:custGeom>
              <a:avLst/>
              <a:gdLst/>
              <a:ahLst/>
              <a:cxnLst/>
              <a:rect l="l" t="t" r="r" b="b"/>
              <a:pathLst>
                <a:path w="797" h="497" extrusionOk="0">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a:effectLst>
              <a:outerShdw blurRad="50800" dist="381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9" name="Google Shape;199;p2"/>
          <p:cNvGrpSpPr/>
          <p:nvPr/>
        </p:nvGrpSpPr>
        <p:grpSpPr>
          <a:xfrm>
            <a:off x="9631363" y="2093493"/>
            <a:ext cx="224542" cy="220603"/>
            <a:chOff x="903288" y="6518275"/>
            <a:chExt cx="271462" cy="266700"/>
          </a:xfrm>
        </p:grpSpPr>
        <p:sp>
          <p:nvSpPr>
            <p:cNvPr id="200" name="Google Shape;200;p2"/>
            <p:cNvSpPr/>
            <p:nvPr/>
          </p:nvSpPr>
          <p:spPr>
            <a:xfrm>
              <a:off x="946150" y="6518275"/>
              <a:ext cx="228600" cy="204788"/>
            </a:xfrm>
            <a:custGeom>
              <a:avLst/>
              <a:gdLst/>
              <a:ahLst/>
              <a:cxnLst/>
              <a:rect l="l" t="t" r="r" b="b"/>
              <a:pathLst>
                <a:path w="574" h="515" extrusionOk="0">
                  <a:moveTo>
                    <a:pt x="566" y="6"/>
                  </a:moveTo>
                  <a:lnTo>
                    <a:pt x="562" y="3"/>
                  </a:lnTo>
                  <a:lnTo>
                    <a:pt x="557" y="1"/>
                  </a:lnTo>
                  <a:lnTo>
                    <a:pt x="553" y="0"/>
                  </a:lnTo>
                  <a:lnTo>
                    <a:pt x="549" y="0"/>
                  </a:lnTo>
                  <a:lnTo>
                    <a:pt x="544" y="1"/>
                  </a:lnTo>
                  <a:lnTo>
                    <a:pt x="540" y="3"/>
                  </a:lnTo>
                  <a:lnTo>
                    <a:pt x="535" y="6"/>
                  </a:lnTo>
                  <a:lnTo>
                    <a:pt x="532" y="10"/>
                  </a:lnTo>
                  <a:lnTo>
                    <a:pt x="165" y="456"/>
                  </a:lnTo>
                  <a:lnTo>
                    <a:pt x="41" y="330"/>
                  </a:lnTo>
                  <a:lnTo>
                    <a:pt x="36" y="327"/>
                  </a:lnTo>
                  <a:lnTo>
                    <a:pt x="33" y="325"/>
                  </a:lnTo>
                  <a:lnTo>
                    <a:pt x="28" y="324"/>
                  </a:lnTo>
                  <a:lnTo>
                    <a:pt x="23" y="324"/>
                  </a:lnTo>
                  <a:lnTo>
                    <a:pt x="18" y="324"/>
                  </a:lnTo>
                  <a:lnTo>
                    <a:pt x="14" y="325"/>
                  </a:lnTo>
                  <a:lnTo>
                    <a:pt x="11" y="327"/>
                  </a:lnTo>
                  <a:lnTo>
                    <a:pt x="6" y="330"/>
                  </a:lnTo>
                  <a:lnTo>
                    <a:pt x="3" y="335"/>
                  </a:lnTo>
                  <a:lnTo>
                    <a:pt x="1" y="339"/>
                  </a:lnTo>
                  <a:lnTo>
                    <a:pt x="0" y="343"/>
                  </a:lnTo>
                  <a:lnTo>
                    <a:pt x="0" y="348"/>
                  </a:lnTo>
                  <a:lnTo>
                    <a:pt x="0" y="352"/>
                  </a:lnTo>
                  <a:lnTo>
                    <a:pt x="1" y="357"/>
                  </a:lnTo>
                  <a:lnTo>
                    <a:pt x="3" y="361"/>
                  </a:lnTo>
                  <a:lnTo>
                    <a:pt x="6" y="365"/>
                  </a:lnTo>
                  <a:lnTo>
                    <a:pt x="150" y="509"/>
                  </a:lnTo>
                  <a:lnTo>
                    <a:pt x="154" y="511"/>
                  </a:lnTo>
                  <a:lnTo>
                    <a:pt x="158" y="513"/>
                  </a:lnTo>
                  <a:lnTo>
                    <a:pt x="162" y="515"/>
                  </a:lnTo>
                  <a:lnTo>
                    <a:pt x="168" y="515"/>
                  </a:lnTo>
                  <a:lnTo>
                    <a:pt x="168" y="515"/>
                  </a:lnTo>
                  <a:lnTo>
                    <a:pt x="169" y="515"/>
                  </a:lnTo>
                  <a:lnTo>
                    <a:pt x="173" y="515"/>
                  </a:lnTo>
                  <a:lnTo>
                    <a:pt x="178" y="512"/>
                  </a:lnTo>
                  <a:lnTo>
                    <a:pt x="182" y="510"/>
                  </a:lnTo>
                  <a:lnTo>
                    <a:pt x="185" y="507"/>
                  </a:lnTo>
                  <a:lnTo>
                    <a:pt x="570" y="40"/>
                  </a:lnTo>
                  <a:lnTo>
                    <a:pt x="572" y="35"/>
                  </a:lnTo>
                  <a:lnTo>
                    <a:pt x="574" y="31"/>
                  </a:lnTo>
                  <a:lnTo>
                    <a:pt x="574" y="26"/>
                  </a:lnTo>
                  <a:lnTo>
                    <a:pt x="574" y="22"/>
                  </a:lnTo>
                  <a:lnTo>
                    <a:pt x="574" y="18"/>
                  </a:lnTo>
                  <a:lnTo>
                    <a:pt x="572" y="13"/>
                  </a:lnTo>
                  <a:lnTo>
                    <a:pt x="570" y="9"/>
                  </a:lnTo>
                  <a:lnTo>
                    <a:pt x="566" y="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2"/>
            <p:cNvSpPr/>
            <p:nvPr/>
          </p:nvSpPr>
          <p:spPr>
            <a:xfrm>
              <a:off x="903288" y="6546850"/>
              <a:ext cx="238125" cy="238125"/>
            </a:xfrm>
            <a:custGeom>
              <a:avLst/>
              <a:gdLst/>
              <a:ahLst/>
              <a:cxnLst/>
              <a:rect l="l" t="t" r="r" b="b"/>
              <a:pathLst>
                <a:path w="599" h="598" extrusionOk="0">
                  <a:moveTo>
                    <a:pt x="575" y="218"/>
                  </a:moveTo>
                  <a:lnTo>
                    <a:pt x="569" y="220"/>
                  </a:lnTo>
                  <a:lnTo>
                    <a:pt x="565" y="221"/>
                  </a:lnTo>
                  <a:lnTo>
                    <a:pt x="562" y="223"/>
                  </a:lnTo>
                  <a:lnTo>
                    <a:pt x="557" y="226"/>
                  </a:lnTo>
                  <a:lnTo>
                    <a:pt x="555" y="229"/>
                  </a:lnTo>
                  <a:lnTo>
                    <a:pt x="553" y="234"/>
                  </a:lnTo>
                  <a:lnTo>
                    <a:pt x="552" y="238"/>
                  </a:lnTo>
                  <a:lnTo>
                    <a:pt x="551" y="243"/>
                  </a:lnTo>
                  <a:lnTo>
                    <a:pt x="551" y="551"/>
                  </a:lnTo>
                  <a:lnTo>
                    <a:pt x="48" y="551"/>
                  </a:lnTo>
                  <a:lnTo>
                    <a:pt x="48" y="47"/>
                  </a:lnTo>
                  <a:lnTo>
                    <a:pt x="416" y="47"/>
                  </a:lnTo>
                  <a:lnTo>
                    <a:pt x="421" y="47"/>
                  </a:lnTo>
                  <a:lnTo>
                    <a:pt x="426" y="46"/>
                  </a:lnTo>
                  <a:lnTo>
                    <a:pt x="430" y="44"/>
                  </a:lnTo>
                  <a:lnTo>
                    <a:pt x="433" y="41"/>
                  </a:lnTo>
                  <a:lnTo>
                    <a:pt x="436" y="37"/>
                  </a:lnTo>
                  <a:lnTo>
                    <a:pt x="438" y="33"/>
                  </a:lnTo>
                  <a:lnTo>
                    <a:pt x="440" y="28"/>
                  </a:lnTo>
                  <a:lnTo>
                    <a:pt x="440" y="24"/>
                  </a:lnTo>
                  <a:lnTo>
                    <a:pt x="440" y="19"/>
                  </a:lnTo>
                  <a:lnTo>
                    <a:pt x="438" y="14"/>
                  </a:lnTo>
                  <a:lnTo>
                    <a:pt x="436" y="11"/>
                  </a:lnTo>
                  <a:lnTo>
                    <a:pt x="433" y="6"/>
                  </a:lnTo>
                  <a:lnTo>
                    <a:pt x="430" y="4"/>
                  </a:lnTo>
                  <a:lnTo>
                    <a:pt x="426" y="2"/>
                  </a:lnTo>
                  <a:lnTo>
                    <a:pt x="421" y="0"/>
                  </a:lnTo>
                  <a:lnTo>
                    <a:pt x="416" y="0"/>
                  </a:lnTo>
                  <a:lnTo>
                    <a:pt x="24" y="0"/>
                  </a:lnTo>
                  <a:lnTo>
                    <a:pt x="18" y="0"/>
                  </a:lnTo>
                  <a:lnTo>
                    <a:pt x="14" y="2"/>
                  </a:lnTo>
                  <a:lnTo>
                    <a:pt x="11" y="4"/>
                  </a:lnTo>
                  <a:lnTo>
                    <a:pt x="6" y="6"/>
                  </a:lnTo>
                  <a:lnTo>
                    <a:pt x="4" y="11"/>
                  </a:lnTo>
                  <a:lnTo>
                    <a:pt x="2" y="14"/>
                  </a:lnTo>
                  <a:lnTo>
                    <a:pt x="1" y="19"/>
                  </a:lnTo>
                  <a:lnTo>
                    <a:pt x="0" y="24"/>
                  </a:lnTo>
                  <a:lnTo>
                    <a:pt x="0" y="575"/>
                  </a:lnTo>
                  <a:lnTo>
                    <a:pt x="1" y="579"/>
                  </a:lnTo>
                  <a:lnTo>
                    <a:pt x="2" y="584"/>
                  </a:lnTo>
                  <a:lnTo>
                    <a:pt x="4" y="588"/>
                  </a:lnTo>
                  <a:lnTo>
                    <a:pt x="6" y="592"/>
                  </a:lnTo>
                  <a:lnTo>
                    <a:pt x="11" y="595"/>
                  </a:lnTo>
                  <a:lnTo>
                    <a:pt x="14" y="597"/>
                  </a:lnTo>
                  <a:lnTo>
                    <a:pt x="18" y="598"/>
                  </a:lnTo>
                  <a:lnTo>
                    <a:pt x="24" y="598"/>
                  </a:lnTo>
                  <a:lnTo>
                    <a:pt x="575" y="598"/>
                  </a:lnTo>
                  <a:lnTo>
                    <a:pt x="579" y="598"/>
                  </a:lnTo>
                  <a:lnTo>
                    <a:pt x="584" y="597"/>
                  </a:lnTo>
                  <a:lnTo>
                    <a:pt x="588" y="595"/>
                  </a:lnTo>
                  <a:lnTo>
                    <a:pt x="591" y="592"/>
                  </a:lnTo>
                  <a:lnTo>
                    <a:pt x="595" y="588"/>
                  </a:lnTo>
                  <a:lnTo>
                    <a:pt x="597" y="584"/>
                  </a:lnTo>
                  <a:lnTo>
                    <a:pt x="598" y="579"/>
                  </a:lnTo>
                  <a:lnTo>
                    <a:pt x="599" y="575"/>
                  </a:lnTo>
                  <a:lnTo>
                    <a:pt x="599" y="243"/>
                  </a:lnTo>
                  <a:lnTo>
                    <a:pt x="598" y="238"/>
                  </a:lnTo>
                  <a:lnTo>
                    <a:pt x="597" y="234"/>
                  </a:lnTo>
                  <a:lnTo>
                    <a:pt x="595" y="229"/>
                  </a:lnTo>
                  <a:lnTo>
                    <a:pt x="591" y="226"/>
                  </a:lnTo>
                  <a:lnTo>
                    <a:pt x="588" y="223"/>
                  </a:lnTo>
                  <a:lnTo>
                    <a:pt x="584" y="221"/>
                  </a:lnTo>
                  <a:lnTo>
                    <a:pt x="579" y="220"/>
                  </a:lnTo>
                  <a:lnTo>
                    <a:pt x="575" y="2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2" name="Google Shape;202;p2"/>
          <p:cNvSpPr/>
          <p:nvPr/>
        </p:nvSpPr>
        <p:spPr>
          <a:xfrm flipH="1">
            <a:off x="11417297" y="2124883"/>
            <a:ext cx="241302" cy="249893"/>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1000"/>
                                        <p:tgtEl>
                                          <p:spTgt spid="183"/>
                                        </p:tgtEl>
                                      </p:cBhvr>
                                    </p:animEffect>
                                  </p:childTnLst>
                                </p:cTn>
                              </p:par>
                              <p:par>
                                <p:cTn id="11" presetID="10"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1000"/>
                                        <p:tgtEl>
                                          <p:spTgt spid="151"/>
                                        </p:tgtEl>
                                      </p:cBhvr>
                                    </p:animEffect>
                                  </p:childTnLst>
                                </p:cTn>
                              </p:par>
                              <p:par>
                                <p:cTn id="14" presetID="10" presetClass="entr" presetSubtype="0" fill="hold"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1000"/>
                                        <p:tgtEl>
                                          <p:spTgt spid="150"/>
                                        </p:tgtEl>
                                      </p:cBhvr>
                                    </p:animEffect>
                                  </p:childTnLst>
                                </p:cTn>
                              </p:par>
                              <p:par>
                                <p:cTn id="17" presetID="10"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1000"/>
                                        <p:tgtEl>
                                          <p:spTgt spid="144"/>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1000"/>
                                        <p:tgtEl>
                                          <p:spTgt spid="170"/>
                                        </p:tgtEl>
                                      </p:cBhvr>
                                    </p:animEffect>
                                  </p:childTnLst>
                                </p:cTn>
                              </p:par>
                              <p:par>
                                <p:cTn id="23" presetID="10"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1000"/>
                                        <p:tgtEl>
                                          <p:spTgt spid="16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fade">
                                      <p:cBhvr>
                                        <p:cTn id="29" dur="1000"/>
                                        <p:tgtEl>
                                          <p:spTgt spid="155"/>
                                        </p:tgtEl>
                                      </p:cBhvr>
                                    </p:animEffect>
                                  </p:childTnLst>
                                </p:cTn>
                              </p:par>
                              <p:par>
                                <p:cTn id="30" presetID="10" presetClass="entr" presetSubtype="0" fill="hold" nodeType="withEffect">
                                  <p:stCondLst>
                                    <p:cond delay="0"/>
                                  </p:stCondLst>
                                  <p:childTnLst>
                                    <p:set>
                                      <p:cBhvr>
                                        <p:cTn id="31" dur="1" fill="hold">
                                          <p:stCondLst>
                                            <p:cond delay="0"/>
                                          </p:stCondLst>
                                        </p:cTn>
                                        <p:tgtEl>
                                          <p:spTgt spid="188"/>
                                        </p:tgtEl>
                                        <p:attrNameLst>
                                          <p:attrName>style.visibility</p:attrName>
                                        </p:attrNameLst>
                                      </p:cBhvr>
                                      <p:to>
                                        <p:strVal val="visible"/>
                                      </p:to>
                                    </p:set>
                                    <p:animEffect transition="in" filter="fade">
                                      <p:cBhvr>
                                        <p:cTn id="32" dur="1000"/>
                                        <p:tgtEl>
                                          <p:spTgt spid="188"/>
                                        </p:tgtEl>
                                      </p:cBhvr>
                                    </p:animEffect>
                                  </p:childTnLst>
                                </p:cTn>
                              </p:par>
                              <p:par>
                                <p:cTn id="33" presetID="10" presetClass="entr" presetSubtype="0" fill="hold" nodeType="with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1000"/>
                                        <p:tgtEl>
                                          <p:spTgt spid="154"/>
                                        </p:tgtEl>
                                      </p:cBhvr>
                                    </p:animEffect>
                                  </p:childTnLst>
                                </p:cTn>
                              </p:par>
                              <p:par>
                                <p:cTn id="36" presetID="10" presetClass="entr" presetSubtype="0" fill="hold" nodeType="withEffect">
                                  <p:stCondLst>
                                    <p:cond delay="0"/>
                                  </p:stCondLst>
                                  <p:childTnLst>
                                    <p:set>
                                      <p:cBhvr>
                                        <p:cTn id="37" dur="1" fill="hold">
                                          <p:stCondLst>
                                            <p:cond delay="0"/>
                                          </p:stCondLst>
                                        </p:cTn>
                                        <p:tgtEl>
                                          <p:spTgt spid="153"/>
                                        </p:tgtEl>
                                        <p:attrNameLst>
                                          <p:attrName>style.visibility</p:attrName>
                                        </p:attrNameLst>
                                      </p:cBhvr>
                                      <p:to>
                                        <p:strVal val="visible"/>
                                      </p:to>
                                    </p:set>
                                    <p:animEffect transition="in" filter="fade">
                                      <p:cBhvr>
                                        <p:cTn id="38" dur="1000"/>
                                        <p:tgtEl>
                                          <p:spTgt spid="153"/>
                                        </p:tgtEl>
                                      </p:cBhvr>
                                    </p:animEffect>
                                  </p:childTnLst>
                                </p:cTn>
                              </p:par>
                              <p:par>
                                <p:cTn id="39" presetID="10" presetClass="entr" presetSubtype="0" fill="hold" nodeType="withEffect">
                                  <p:stCondLst>
                                    <p:cond delay="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1000"/>
                                        <p:tgtEl>
                                          <p:spTgt spid="148"/>
                                        </p:tgtEl>
                                      </p:cBhvr>
                                    </p:animEffect>
                                  </p:childTnLst>
                                </p:cTn>
                              </p:par>
                              <p:par>
                                <p:cTn id="42" presetID="10" presetClass="entr" presetSubtype="0" fill="hold" nodeType="withEffect">
                                  <p:stCondLst>
                                    <p:cond delay="0"/>
                                  </p:stCondLst>
                                  <p:childTnLst>
                                    <p:set>
                                      <p:cBhvr>
                                        <p:cTn id="43" dur="1" fill="hold">
                                          <p:stCondLst>
                                            <p:cond delay="0"/>
                                          </p:stCondLst>
                                        </p:cTn>
                                        <p:tgtEl>
                                          <p:spTgt spid="171"/>
                                        </p:tgtEl>
                                        <p:attrNameLst>
                                          <p:attrName>style.visibility</p:attrName>
                                        </p:attrNameLst>
                                      </p:cBhvr>
                                      <p:to>
                                        <p:strVal val="visible"/>
                                      </p:to>
                                    </p:set>
                                    <p:animEffect transition="in" filter="fade">
                                      <p:cBhvr>
                                        <p:cTn id="44" dur="1000"/>
                                        <p:tgtEl>
                                          <p:spTgt spid="171"/>
                                        </p:tgtEl>
                                      </p:cBhvr>
                                    </p:animEffect>
                                  </p:childTnLst>
                                </p:cTn>
                              </p:par>
                              <p:par>
                                <p:cTn id="45" presetID="10"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animEffect transition="in" filter="fade">
                                      <p:cBhvr>
                                        <p:cTn id="47" dur="1000"/>
                                        <p:tgtEl>
                                          <p:spTgt spid="16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93"/>
                                        </p:tgtEl>
                                        <p:attrNameLst>
                                          <p:attrName>style.visibility</p:attrName>
                                        </p:attrNameLst>
                                      </p:cBhvr>
                                      <p:to>
                                        <p:strVal val="visible"/>
                                      </p:to>
                                    </p:set>
                                    <p:animEffect transition="in" filter="fade">
                                      <p:cBhvr>
                                        <p:cTn id="51" dur="1000"/>
                                        <p:tgtEl>
                                          <p:spTgt spid="193"/>
                                        </p:tgtEl>
                                      </p:cBhvr>
                                    </p:animEffect>
                                  </p:childTnLst>
                                </p:cTn>
                              </p:par>
                              <p:par>
                                <p:cTn id="52" presetID="10" presetClass="entr" presetSubtype="0" fill="hold" nodeType="with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fade">
                                      <p:cBhvr>
                                        <p:cTn id="54" dur="1000"/>
                                        <p:tgtEl>
                                          <p:spTgt spid="158"/>
                                        </p:tgtEl>
                                      </p:cBhvr>
                                    </p:animEffect>
                                  </p:childTnLst>
                                </p:cTn>
                              </p:par>
                              <p:par>
                                <p:cTn id="55" presetID="10" presetClass="entr" presetSubtype="0" fill="hold" nodeType="withEffect">
                                  <p:stCondLst>
                                    <p:cond delay="0"/>
                                  </p:stCondLst>
                                  <p:childTnLst>
                                    <p:set>
                                      <p:cBhvr>
                                        <p:cTn id="56" dur="1" fill="hold">
                                          <p:stCondLst>
                                            <p:cond delay="0"/>
                                          </p:stCondLst>
                                        </p:cTn>
                                        <p:tgtEl>
                                          <p:spTgt spid="157"/>
                                        </p:tgtEl>
                                        <p:attrNameLst>
                                          <p:attrName>style.visibility</p:attrName>
                                        </p:attrNameLst>
                                      </p:cBhvr>
                                      <p:to>
                                        <p:strVal val="visible"/>
                                      </p:to>
                                    </p:set>
                                    <p:animEffect transition="in" filter="fade">
                                      <p:cBhvr>
                                        <p:cTn id="57" dur="1000"/>
                                        <p:tgtEl>
                                          <p:spTgt spid="157"/>
                                        </p:tgtEl>
                                      </p:cBhvr>
                                    </p:animEffect>
                                  </p:childTnLst>
                                </p:cTn>
                              </p:par>
                              <p:par>
                                <p:cTn id="58" presetID="10" presetClass="entr" presetSubtype="0" fill="hold" nodeType="withEffect">
                                  <p:stCondLst>
                                    <p:cond delay="0"/>
                                  </p:stCondLst>
                                  <p:childTnLst>
                                    <p:set>
                                      <p:cBhvr>
                                        <p:cTn id="59" dur="1" fill="hold">
                                          <p:stCondLst>
                                            <p:cond delay="0"/>
                                          </p:stCondLst>
                                        </p:cTn>
                                        <p:tgtEl>
                                          <p:spTgt spid="156"/>
                                        </p:tgtEl>
                                        <p:attrNameLst>
                                          <p:attrName>style.visibility</p:attrName>
                                        </p:attrNameLst>
                                      </p:cBhvr>
                                      <p:to>
                                        <p:strVal val="visible"/>
                                      </p:to>
                                    </p:set>
                                    <p:animEffect transition="in" filter="fade">
                                      <p:cBhvr>
                                        <p:cTn id="60" dur="1000"/>
                                        <p:tgtEl>
                                          <p:spTgt spid="156"/>
                                        </p:tgtEl>
                                      </p:cBhvr>
                                    </p:animEffect>
                                  </p:childTnLst>
                                </p:cTn>
                              </p:par>
                              <p:par>
                                <p:cTn id="61" presetID="10" presetClass="entr" presetSubtype="0" fill="hold" nodeType="with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1000"/>
                                        <p:tgtEl>
                                          <p:spTgt spid="147"/>
                                        </p:tgtEl>
                                      </p:cBhvr>
                                    </p:animEffect>
                                  </p:childTnLst>
                                </p:cTn>
                              </p:par>
                              <p:par>
                                <p:cTn id="64" presetID="10" presetClass="entr" presetSubtype="0" fill="hold" nodeType="with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fade">
                                      <p:cBhvr>
                                        <p:cTn id="66" dur="1000"/>
                                        <p:tgtEl>
                                          <p:spTgt spid="172"/>
                                        </p:tgtEl>
                                      </p:cBhvr>
                                    </p:animEffect>
                                  </p:childTnLst>
                                </p:cTn>
                              </p:par>
                              <p:par>
                                <p:cTn id="67" presetID="10" presetClass="entr" presetSubtype="0" fill="hold" nodeType="withEffect">
                                  <p:stCondLst>
                                    <p:cond delay="0"/>
                                  </p:stCondLst>
                                  <p:childTnLst>
                                    <p:set>
                                      <p:cBhvr>
                                        <p:cTn id="68" dur="1" fill="hold">
                                          <p:stCondLst>
                                            <p:cond delay="0"/>
                                          </p:stCondLst>
                                        </p:cTn>
                                        <p:tgtEl>
                                          <p:spTgt spid="166"/>
                                        </p:tgtEl>
                                        <p:attrNameLst>
                                          <p:attrName>style.visibility</p:attrName>
                                        </p:attrNameLst>
                                      </p:cBhvr>
                                      <p:to>
                                        <p:strVal val="visible"/>
                                      </p:to>
                                    </p:set>
                                    <p:animEffect transition="in" filter="fade">
                                      <p:cBhvr>
                                        <p:cTn id="69" dur="1000"/>
                                        <p:tgtEl>
                                          <p:spTgt spid="166"/>
                                        </p:tgtEl>
                                      </p:cBhvr>
                                    </p:animEffect>
                                  </p:childTnLst>
                                </p:cTn>
                              </p:par>
                            </p:childTnLst>
                          </p:cTn>
                        </p:par>
                        <p:par>
                          <p:cTn id="70" fill="hold">
                            <p:stCondLst>
                              <p:cond delay="3000"/>
                            </p:stCondLst>
                            <p:childTnLst>
                              <p:par>
                                <p:cTn id="71" presetID="10" presetClass="entr" presetSubtype="0" fill="hold" nodeType="afterEffect">
                                  <p:stCondLst>
                                    <p:cond delay="0"/>
                                  </p:stCondLst>
                                  <p:childTnLst>
                                    <p:set>
                                      <p:cBhvr>
                                        <p:cTn id="72" dur="1" fill="hold">
                                          <p:stCondLst>
                                            <p:cond delay="0"/>
                                          </p:stCondLst>
                                        </p:cTn>
                                        <p:tgtEl>
                                          <p:spTgt spid="161"/>
                                        </p:tgtEl>
                                        <p:attrNameLst>
                                          <p:attrName>style.visibility</p:attrName>
                                        </p:attrNameLst>
                                      </p:cBhvr>
                                      <p:to>
                                        <p:strVal val="visible"/>
                                      </p:to>
                                    </p:set>
                                    <p:animEffect transition="in" filter="fade">
                                      <p:cBhvr>
                                        <p:cTn id="73" dur="1000"/>
                                        <p:tgtEl>
                                          <p:spTgt spid="161"/>
                                        </p:tgtEl>
                                      </p:cBhvr>
                                    </p:animEffect>
                                  </p:childTnLst>
                                </p:cTn>
                              </p:par>
                              <p:par>
                                <p:cTn id="74" presetID="10" presetClass="entr" presetSubtype="0" fill="hold" nodeType="withEffect">
                                  <p:stCondLst>
                                    <p:cond delay="0"/>
                                  </p:stCondLst>
                                  <p:childTnLst>
                                    <p:set>
                                      <p:cBhvr>
                                        <p:cTn id="75" dur="1" fill="hold">
                                          <p:stCondLst>
                                            <p:cond delay="0"/>
                                          </p:stCondLst>
                                        </p:cTn>
                                        <p:tgtEl>
                                          <p:spTgt spid="159"/>
                                        </p:tgtEl>
                                        <p:attrNameLst>
                                          <p:attrName>style.visibility</p:attrName>
                                        </p:attrNameLst>
                                      </p:cBhvr>
                                      <p:to>
                                        <p:strVal val="visible"/>
                                      </p:to>
                                    </p:set>
                                    <p:animEffect transition="in" filter="fade">
                                      <p:cBhvr>
                                        <p:cTn id="76" dur="1000"/>
                                        <p:tgtEl>
                                          <p:spTgt spid="159"/>
                                        </p:tgtEl>
                                      </p:cBhvr>
                                    </p:animEffect>
                                  </p:childTnLst>
                                </p:cTn>
                              </p:par>
                              <p:par>
                                <p:cTn id="77" presetID="10" presetClass="entr" presetSubtype="0" fill="hold" nodeType="with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fade">
                                      <p:cBhvr>
                                        <p:cTn id="79" dur="1000"/>
                                        <p:tgtEl>
                                          <p:spTgt spid="196"/>
                                        </p:tgtEl>
                                      </p:cBhvr>
                                    </p:animEffect>
                                  </p:childTnLst>
                                </p:cTn>
                              </p:par>
                              <p:par>
                                <p:cTn id="80" presetID="10" presetClass="entr" presetSubtype="0" fill="hold" nodeType="withEffect">
                                  <p:stCondLst>
                                    <p:cond delay="0"/>
                                  </p:stCondLst>
                                  <p:childTnLst>
                                    <p:set>
                                      <p:cBhvr>
                                        <p:cTn id="81" dur="1" fill="hold">
                                          <p:stCondLst>
                                            <p:cond delay="0"/>
                                          </p:stCondLst>
                                        </p:cTn>
                                        <p:tgtEl>
                                          <p:spTgt spid="160"/>
                                        </p:tgtEl>
                                        <p:attrNameLst>
                                          <p:attrName>style.visibility</p:attrName>
                                        </p:attrNameLst>
                                      </p:cBhvr>
                                      <p:to>
                                        <p:strVal val="visible"/>
                                      </p:to>
                                    </p:set>
                                    <p:animEffect transition="in" filter="fade">
                                      <p:cBhvr>
                                        <p:cTn id="82" dur="1000"/>
                                        <p:tgtEl>
                                          <p:spTgt spid="160"/>
                                        </p:tgtEl>
                                      </p:cBhvr>
                                    </p:animEffect>
                                  </p:childTnLst>
                                </p:cTn>
                              </p:par>
                              <p:par>
                                <p:cTn id="83" presetID="10"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1000"/>
                                        <p:tgtEl>
                                          <p:spTgt spid="146"/>
                                        </p:tgtEl>
                                      </p:cBhvr>
                                    </p:animEffect>
                                  </p:childTnLst>
                                </p:cTn>
                              </p:par>
                              <p:par>
                                <p:cTn id="86" presetID="10" presetClass="entr" presetSubtype="0"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1000"/>
                                        <p:tgtEl>
                                          <p:spTgt spid="173"/>
                                        </p:tgtEl>
                                      </p:cBhvr>
                                    </p:animEffect>
                                  </p:childTnLst>
                                </p:cTn>
                              </p:par>
                              <p:par>
                                <p:cTn id="89" presetID="10" presetClass="entr" presetSubtype="0" fill="hold" nodeType="with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fade">
                                      <p:cBhvr>
                                        <p:cTn id="91" dur="1000"/>
                                        <p:tgtEl>
                                          <p:spTgt spid="167"/>
                                        </p:tgtEl>
                                      </p:cBhvr>
                                    </p:animEffect>
                                  </p:childTnLst>
                                </p:cTn>
                              </p:par>
                            </p:childTnLst>
                          </p:cTn>
                        </p:par>
                        <p:par>
                          <p:cTn id="92" fill="hold">
                            <p:stCondLst>
                              <p:cond delay="4000"/>
                            </p:stCondLst>
                            <p:childTnLst>
                              <p:par>
                                <p:cTn id="93" presetID="10" presetClass="entr" presetSubtype="0" fill="hold" nodeType="afterEffect">
                                  <p:stCondLst>
                                    <p:cond delay="0"/>
                                  </p:stCondLst>
                                  <p:childTnLst>
                                    <p:set>
                                      <p:cBhvr>
                                        <p:cTn id="94" dur="1" fill="hold">
                                          <p:stCondLst>
                                            <p:cond delay="0"/>
                                          </p:stCondLst>
                                        </p:cTn>
                                        <p:tgtEl>
                                          <p:spTgt spid="199"/>
                                        </p:tgtEl>
                                        <p:attrNameLst>
                                          <p:attrName>style.visibility</p:attrName>
                                        </p:attrNameLst>
                                      </p:cBhvr>
                                      <p:to>
                                        <p:strVal val="visible"/>
                                      </p:to>
                                    </p:set>
                                    <p:animEffect transition="in" filter="fade">
                                      <p:cBhvr>
                                        <p:cTn id="95" dur="1000"/>
                                        <p:tgtEl>
                                          <p:spTgt spid="199"/>
                                        </p:tgtEl>
                                      </p:cBhvr>
                                    </p:animEffect>
                                  </p:childTnLst>
                                </p:cTn>
                              </p:par>
                              <p:par>
                                <p:cTn id="96" presetID="10" presetClass="entr" presetSubtype="0" fill="hold" nodeType="with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fade">
                                      <p:cBhvr>
                                        <p:cTn id="98" dur="1000"/>
                                        <p:tgtEl>
                                          <p:spTgt spid="180"/>
                                        </p:tgtEl>
                                      </p:cBhvr>
                                    </p:animEffect>
                                  </p:childTnLst>
                                </p:cTn>
                              </p:par>
                              <p:par>
                                <p:cTn id="99" presetID="10" presetClass="entr" presetSubtype="0" fill="hold" nodeType="with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1000"/>
                                        <p:tgtEl>
                                          <p:spTgt spid="163"/>
                                        </p:tgtEl>
                                      </p:cBhvr>
                                    </p:animEffect>
                                  </p:childTnLst>
                                </p:cTn>
                              </p:par>
                              <p:par>
                                <p:cTn id="102" presetID="10" presetClass="entr" presetSubtype="0" fill="hold"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fade">
                                      <p:cBhvr>
                                        <p:cTn id="104" dur="1000"/>
                                        <p:tgtEl>
                                          <p:spTgt spid="162"/>
                                        </p:tgtEl>
                                      </p:cBhvr>
                                    </p:animEffect>
                                  </p:childTnLst>
                                </p:cTn>
                              </p:par>
                              <p:par>
                                <p:cTn id="105" presetID="10" presetClass="entr" presetSubtype="0" fill="hold" nodeType="withEffect">
                                  <p:stCondLst>
                                    <p:cond delay="0"/>
                                  </p:stCondLst>
                                  <p:childTnLst>
                                    <p:set>
                                      <p:cBhvr>
                                        <p:cTn id="106" dur="1" fill="hold">
                                          <p:stCondLst>
                                            <p:cond delay="0"/>
                                          </p:stCondLst>
                                        </p:cTn>
                                        <p:tgtEl>
                                          <p:spTgt spid="145"/>
                                        </p:tgtEl>
                                        <p:attrNameLst>
                                          <p:attrName>style.visibility</p:attrName>
                                        </p:attrNameLst>
                                      </p:cBhvr>
                                      <p:to>
                                        <p:strVal val="visible"/>
                                      </p:to>
                                    </p:set>
                                    <p:animEffect transition="in" filter="fade">
                                      <p:cBhvr>
                                        <p:cTn id="107" dur="1000"/>
                                        <p:tgtEl>
                                          <p:spTgt spid="145"/>
                                        </p:tgtEl>
                                      </p:cBhvr>
                                    </p:animEffect>
                                  </p:childTnLst>
                                </p:cTn>
                              </p:par>
                              <p:par>
                                <p:cTn id="108" presetID="10" presetClass="entr" presetSubtype="0" fill="hold" nodeType="withEffect">
                                  <p:stCondLst>
                                    <p:cond delay="0"/>
                                  </p:stCondLst>
                                  <p:childTnLst>
                                    <p:set>
                                      <p:cBhvr>
                                        <p:cTn id="109" dur="1" fill="hold">
                                          <p:stCondLst>
                                            <p:cond delay="0"/>
                                          </p:stCondLst>
                                        </p:cTn>
                                        <p:tgtEl>
                                          <p:spTgt spid="174"/>
                                        </p:tgtEl>
                                        <p:attrNameLst>
                                          <p:attrName>style.visibility</p:attrName>
                                        </p:attrNameLst>
                                      </p:cBhvr>
                                      <p:to>
                                        <p:strVal val="visible"/>
                                      </p:to>
                                    </p:set>
                                    <p:animEffect transition="in" filter="fade">
                                      <p:cBhvr>
                                        <p:cTn id="110" dur="1000"/>
                                        <p:tgtEl>
                                          <p:spTgt spid="174"/>
                                        </p:tgtEl>
                                      </p:cBhvr>
                                    </p:animEffect>
                                  </p:childTnLst>
                                </p:cTn>
                              </p:par>
                              <p:par>
                                <p:cTn id="111" presetID="10" presetClass="entr" presetSubtype="0" fill="hold" nodeType="withEffect">
                                  <p:stCondLst>
                                    <p:cond delay="0"/>
                                  </p:stCondLst>
                                  <p:childTnLst>
                                    <p:set>
                                      <p:cBhvr>
                                        <p:cTn id="112" dur="1" fill="hold">
                                          <p:stCondLst>
                                            <p:cond delay="0"/>
                                          </p:stCondLst>
                                        </p:cTn>
                                        <p:tgtEl>
                                          <p:spTgt spid="181"/>
                                        </p:tgtEl>
                                        <p:attrNameLst>
                                          <p:attrName>style.visibility</p:attrName>
                                        </p:attrNameLst>
                                      </p:cBhvr>
                                      <p:to>
                                        <p:strVal val="visible"/>
                                      </p:to>
                                    </p:set>
                                    <p:animEffect transition="in" filter="fade">
                                      <p:cBhvr>
                                        <p:cTn id="113" dur="1000"/>
                                        <p:tgtEl>
                                          <p:spTgt spid="181"/>
                                        </p:tgtEl>
                                      </p:cBhvr>
                                    </p:animEffect>
                                  </p:childTnLst>
                                </p:cTn>
                              </p:par>
                            </p:childTnLst>
                          </p:cTn>
                        </p:par>
                        <p:par>
                          <p:cTn id="114" fill="hold">
                            <p:stCondLst>
                              <p:cond delay="5000"/>
                            </p:stCondLst>
                            <p:childTnLst>
                              <p:par>
                                <p:cTn id="115" presetID="10" presetClass="entr" presetSubtype="0" fill="hold" nodeType="afterEffect">
                                  <p:stCondLst>
                                    <p:cond delay="0"/>
                                  </p:stCondLst>
                                  <p:childTnLst>
                                    <p:set>
                                      <p:cBhvr>
                                        <p:cTn id="116" dur="1" fill="hold">
                                          <p:stCondLst>
                                            <p:cond delay="0"/>
                                          </p:stCondLst>
                                        </p:cTn>
                                        <p:tgtEl>
                                          <p:spTgt spid="202"/>
                                        </p:tgtEl>
                                        <p:attrNameLst>
                                          <p:attrName>style.visibility</p:attrName>
                                        </p:attrNameLst>
                                      </p:cBhvr>
                                      <p:to>
                                        <p:strVal val="visible"/>
                                      </p:to>
                                    </p:set>
                                    <p:animEffect transition="in" filter="fade">
                                      <p:cBhvr>
                                        <p:cTn id="117" dur="1000"/>
                                        <p:tgtEl>
                                          <p:spTgt spid="202"/>
                                        </p:tgtEl>
                                      </p:cBhvr>
                                    </p:animEffect>
                                  </p:childTnLst>
                                </p:cTn>
                              </p:par>
                              <p:par>
                                <p:cTn id="118" presetID="10" presetClass="entr" presetSubtype="0" fill="hold" nodeType="withEffect">
                                  <p:stCondLst>
                                    <p:cond delay="0"/>
                                  </p:stCondLst>
                                  <p:childTnLst>
                                    <p:set>
                                      <p:cBhvr>
                                        <p:cTn id="119" dur="1" fill="hold">
                                          <p:stCondLst>
                                            <p:cond delay="0"/>
                                          </p:stCondLst>
                                        </p:cTn>
                                        <p:tgtEl>
                                          <p:spTgt spid="179"/>
                                        </p:tgtEl>
                                        <p:attrNameLst>
                                          <p:attrName>style.visibility</p:attrName>
                                        </p:attrNameLst>
                                      </p:cBhvr>
                                      <p:to>
                                        <p:strVal val="visible"/>
                                      </p:to>
                                    </p:set>
                                    <p:animEffect transition="in" filter="fade">
                                      <p:cBhvr>
                                        <p:cTn id="120" dur="1000"/>
                                        <p:tgtEl>
                                          <p:spTgt spid="179"/>
                                        </p:tgtEl>
                                      </p:cBhvr>
                                    </p:animEffect>
                                  </p:childTnLst>
                                </p:cTn>
                              </p:par>
                              <p:par>
                                <p:cTn id="121" presetID="10" presetClass="entr" presetSubtype="0" fill="hold" nodeType="withEffect">
                                  <p:stCondLst>
                                    <p:cond delay="0"/>
                                  </p:stCondLst>
                                  <p:childTnLst>
                                    <p:set>
                                      <p:cBhvr>
                                        <p:cTn id="122" dur="1" fill="hold">
                                          <p:stCondLst>
                                            <p:cond delay="0"/>
                                          </p:stCondLst>
                                        </p:cTn>
                                        <p:tgtEl>
                                          <p:spTgt spid="178"/>
                                        </p:tgtEl>
                                        <p:attrNameLst>
                                          <p:attrName>style.visibility</p:attrName>
                                        </p:attrNameLst>
                                      </p:cBhvr>
                                      <p:to>
                                        <p:strVal val="visible"/>
                                      </p:to>
                                    </p:set>
                                    <p:animEffect transition="in" filter="fade">
                                      <p:cBhvr>
                                        <p:cTn id="123" dur="1000"/>
                                        <p:tgtEl>
                                          <p:spTgt spid="178"/>
                                        </p:tgtEl>
                                      </p:cBhvr>
                                    </p:animEffect>
                                  </p:childTnLst>
                                </p:cTn>
                              </p:par>
                              <p:par>
                                <p:cTn id="124" presetID="10" presetClass="entr" presetSubtype="0" fill="hold" nodeType="withEffect">
                                  <p:stCondLst>
                                    <p:cond delay="0"/>
                                  </p:stCondLst>
                                  <p:childTnLst>
                                    <p:set>
                                      <p:cBhvr>
                                        <p:cTn id="125" dur="1" fill="hold">
                                          <p:stCondLst>
                                            <p:cond delay="0"/>
                                          </p:stCondLst>
                                        </p:cTn>
                                        <p:tgtEl>
                                          <p:spTgt spid="175"/>
                                        </p:tgtEl>
                                        <p:attrNameLst>
                                          <p:attrName>style.visibility</p:attrName>
                                        </p:attrNameLst>
                                      </p:cBhvr>
                                      <p:to>
                                        <p:strVal val="visible"/>
                                      </p:to>
                                    </p:set>
                                    <p:animEffect transition="in" filter="fade">
                                      <p:cBhvr>
                                        <p:cTn id="126" dur="1000"/>
                                        <p:tgtEl>
                                          <p:spTgt spid="175"/>
                                        </p:tgtEl>
                                      </p:cBhvr>
                                    </p:animEffect>
                                  </p:childTnLst>
                                </p:cTn>
                              </p:par>
                              <p:par>
                                <p:cTn id="127" presetID="10" presetClass="entr" presetSubtype="0" fill="hold" nodeType="withEffect">
                                  <p:stCondLst>
                                    <p:cond delay="0"/>
                                  </p:stCondLst>
                                  <p:childTnLst>
                                    <p:set>
                                      <p:cBhvr>
                                        <p:cTn id="128" dur="1" fill="hold">
                                          <p:stCondLst>
                                            <p:cond delay="0"/>
                                          </p:stCondLst>
                                        </p:cTn>
                                        <p:tgtEl>
                                          <p:spTgt spid="176"/>
                                        </p:tgtEl>
                                        <p:attrNameLst>
                                          <p:attrName>style.visibility</p:attrName>
                                        </p:attrNameLst>
                                      </p:cBhvr>
                                      <p:to>
                                        <p:strVal val="visible"/>
                                      </p:to>
                                    </p:set>
                                    <p:animEffect transition="in" filter="fade">
                                      <p:cBhvr>
                                        <p:cTn id="129" dur="1000"/>
                                        <p:tgtEl>
                                          <p:spTgt spid="176"/>
                                        </p:tgtEl>
                                      </p:cBhvr>
                                    </p:animEffect>
                                  </p:childTnLst>
                                </p:cTn>
                              </p:par>
                              <p:par>
                                <p:cTn id="130" presetID="10" presetClass="entr" presetSubtype="0" fill="hold" nodeType="withEffect">
                                  <p:stCondLst>
                                    <p:cond delay="0"/>
                                  </p:stCondLst>
                                  <p:childTnLst>
                                    <p:set>
                                      <p:cBhvr>
                                        <p:cTn id="131" dur="1" fill="hold">
                                          <p:stCondLst>
                                            <p:cond delay="0"/>
                                          </p:stCondLst>
                                        </p:cTn>
                                        <p:tgtEl>
                                          <p:spTgt spid="177"/>
                                        </p:tgtEl>
                                        <p:attrNameLst>
                                          <p:attrName>style.visibility</p:attrName>
                                        </p:attrNameLst>
                                      </p:cBhvr>
                                      <p:to>
                                        <p:strVal val="visible"/>
                                      </p:to>
                                    </p:set>
                                    <p:animEffect transition="in" filter="fade">
                                      <p:cBhvr>
                                        <p:cTn id="132" dur="1000"/>
                                        <p:tgtEl>
                                          <p:spTgt spid="177"/>
                                        </p:tgtEl>
                                      </p:cBhvr>
                                    </p:animEffect>
                                  </p:childTnLst>
                                </p:cTn>
                              </p:par>
                              <p:par>
                                <p:cTn id="133" presetID="10" presetClass="entr" presetSubtype="0" fill="hold" nodeType="withEffect">
                                  <p:stCondLst>
                                    <p:cond delay="0"/>
                                  </p:stCondLst>
                                  <p:childTnLst>
                                    <p:set>
                                      <p:cBhvr>
                                        <p:cTn id="134" dur="1" fill="hold">
                                          <p:stCondLst>
                                            <p:cond delay="0"/>
                                          </p:stCondLst>
                                        </p:cTn>
                                        <p:tgtEl>
                                          <p:spTgt spid="182"/>
                                        </p:tgtEl>
                                        <p:attrNameLst>
                                          <p:attrName>style.visibility</p:attrName>
                                        </p:attrNameLst>
                                      </p:cBhvr>
                                      <p:to>
                                        <p:strVal val="visible"/>
                                      </p:to>
                                    </p:set>
                                    <p:animEffect transition="in" filter="fade">
                                      <p:cBhvr>
                                        <p:cTn id="13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0"/>
          <p:cNvSpPr/>
          <p:nvPr/>
        </p:nvSpPr>
        <p:spPr>
          <a:xfrm>
            <a:off x="2032000" y="719666"/>
            <a:ext cx="6253018"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0" algn="l" rtl="0">
              <a:lnSpc>
                <a:spcPct val="75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14300" marR="0" lvl="1" indent="0" algn="l" rtl="0">
              <a:lnSpc>
                <a:spcPct val="75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14300" marR="0" lvl="1" indent="0" algn="l" rtl="0">
              <a:lnSpc>
                <a:spcPct val="75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88" name="Google Shape;688;p20"/>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Acteurs</a:t>
            </a:r>
            <a:endParaRPr/>
          </a:p>
        </p:txBody>
      </p:sp>
      <p:sp>
        <p:nvSpPr>
          <p:cNvPr id="689" name="Google Shape;689;p20"/>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20</a:t>
            </a:fld>
            <a:endParaRPr/>
          </a:p>
        </p:txBody>
      </p:sp>
      <p:pic>
        <p:nvPicPr>
          <p:cNvPr id="690" name="Google Shape;690;p20" descr="C:\Users\Adem\Downloads\seo.png"/>
          <p:cNvPicPr preferRelativeResize="0"/>
          <p:nvPr/>
        </p:nvPicPr>
        <p:blipFill rotWithShape="1">
          <a:blip r:embed="rId3">
            <a:alphaModFix/>
          </a:blip>
          <a:srcRect/>
          <a:stretch/>
        </p:blipFill>
        <p:spPr>
          <a:xfrm>
            <a:off x="4736573" y="1482436"/>
            <a:ext cx="888369" cy="888369"/>
          </a:xfrm>
          <a:prstGeom prst="rect">
            <a:avLst/>
          </a:prstGeom>
          <a:noFill/>
          <a:ln>
            <a:noFill/>
          </a:ln>
        </p:spPr>
      </p:pic>
      <p:pic>
        <p:nvPicPr>
          <p:cNvPr id="691" name="Google Shape;691;p20" descr="C:\Users\Adem\Downloads\analytics.png"/>
          <p:cNvPicPr preferRelativeResize="0"/>
          <p:nvPr/>
        </p:nvPicPr>
        <p:blipFill rotWithShape="1">
          <a:blip r:embed="rId4">
            <a:alphaModFix/>
          </a:blip>
          <a:srcRect/>
          <a:stretch/>
        </p:blipFill>
        <p:spPr>
          <a:xfrm>
            <a:off x="4457179" y="2673814"/>
            <a:ext cx="1430326" cy="1430326"/>
          </a:xfrm>
          <a:prstGeom prst="rect">
            <a:avLst/>
          </a:prstGeom>
          <a:noFill/>
          <a:ln>
            <a:noFill/>
          </a:ln>
        </p:spPr>
      </p:pic>
      <p:pic>
        <p:nvPicPr>
          <p:cNvPr id="692" name="Google Shape;692;p20" descr="C:\Users\Adem\Downloads\team (1).png"/>
          <p:cNvPicPr preferRelativeResize="0"/>
          <p:nvPr/>
        </p:nvPicPr>
        <p:blipFill rotWithShape="1">
          <a:blip r:embed="rId5">
            <a:alphaModFix/>
          </a:blip>
          <a:srcRect/>
          <a:stretch/>
        </p:blipFill>
        <p:spPr>
          <a:xfrm>
            <a:off x="4476201" y="4443998"/>
            <a:ext cx="1536671" cy="1536671"/>
          </a:xfrm>
          <a:prstGeom prst="rect">
            <a:avLst/>
          </a:prstGeom>
          <a:noFill/>
          <a:ln>
            <a:noFill/>
          </a:ln>
        </p:spPr>
      </p:pic>
      <p:sp>
        <p:nvSpPr>
          <p:cNvPr id="693" name="Google Shape;693;p20"/>
          <p:cNvSpPr/>
          <p:nvPr/>
        </p:nvSpPr>
        <p:spPr>
          <a:xfrm>
            <a:off x="6512621" y="1567934"/>
            <a:ext cx="207300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dk1"/>
                </a:solidFill>
                <a:latin typeface="Arial"/>
                <a:ea typeface="Arial"/>
                <a:cs typeface="Arial"/>
                <a:sym typeface="Arial"/>
              </a:rPr>
              <a:t>Administrateur</a:t>
            </a:r>
            <a:endParaRPr sz="2000" b="1">
              <a:solidFill>
                <a:schemeClr val="dk1"/>
              </a:solidFill>
              <a:latin typeface="Arial"/>
              <a:ea typeface="Arial"/>
              <a:cs typeface="Arial"/>
              <a:sym typeface="Arial"/>
            </a:endParaRPr>
          </a:p>
        </p:txBody>
      </p:sp>
      <p:sp>
        <p:nvSpPr>
          <p:cNvPr id="694" name="Google Shape;694;p20"/>
          <p:cNvSpPr/>
          <p:nvPr/>
        </p:nvSpPr>
        <p:spPr>
          <a:xfrm>
            <a:off x="7521255" y="3202770"/>
            <a:ext cx="140775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dk1"/>
                </a:solidFill>
              </a:rPr>
              <a:t>Agent</a:t>
            </a:r>
            <a:endParaRPr sz="2000" b="1">
              <a:solidFill>
                <a:schemeClr val="dk1"/>
              </a:solidFill>
              <a:latin typeface="Arial"/>
              <a:ea typeface="Arial"/>
              <a:cs typeface="Arial"/>
              <a:sym typeface="Arial"/>
            </a:endParaRPr>
          </a:p>
        </p:txBody>
      </p:sp>
      <p:sp>
        <p:nvSpPr>
          <p:cNvPr id="695" name="Google Shape;695;p20"/>
          <p:cNvSpPr/>
          <p:nvPr/>
        </p:nvSpPr>
        <p:spPr>
          <a:xfrm>
            <a:off x="8664313" y="4948444"/>
            <a:ext cx="1144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b="1">
                <a:solidFill>
                  <a:schemeClr val="dk1"/>
                </a:solidFill>
              </a:rPr>
              <a:t>Clients</a:t>
            </a:r>
            <a:endParaRPr sz="2000">
              <a:solidFill>
                <a:schemeClr val="dk1"/>
              </a:solidFill>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childTnLst>
                                </p:cTn>
                              </p:par>
                              <p:par>
                                <p:cTn id="8" presetID="10" presetClass="entr" presetSubtype="0" fill="hold" nodeType="withEffect">
                                  <p:stCondLst>
                                    <p:cond delay="0"/>
                                  </p:stCondLst>
                                  <p:childTnLst>
                                    <p:set>
                                      <p:cBhvr>
                                        <p:cTn id="9" dur="1" fill="hold">
                                          <p:stCondLst>
                                            <p:cond delay="0"/>
                                          </p:stCondLst>
                                        </p:cTn>
                                        <p:tgtEl>
                                          <p:spTgt spid="693"/>
                                        </p:tgtEl>
                                        <p:attrNameLst>
                                          <p:attrName>style.visibility</p:attrName>
                                        </p:attrNameLst>
                                      </p:cBhvr>
                                      <p:to>
                                        <p:strVal val="visible"/>
                                      </p:to>
                                    </p:set>
                                    <p:animEffect transition="in" filter="fade">
                                      <p:cBhvr>
                                        <p:cTn id="10" dur="1000"/>
                                        <p:tgtEl>
                                          <p:spTgt spid="69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91"/>
                                        </p:tgtEl>
                                        <p:attrNameLst>
                                          <p:attrName>style.visibility</p:attrName>
                                        </p:attrNameLst>
                                      </p:cBhvr>
                                      <p:to>
                                        <p:strVal val="visible"/>
                                      </p:to>
                                    </p:set>
                                    <p:animEffect transition="in" filter="fade">
                                      <p:cBhvr>
                                        <p:cTn id="14" dur="1000"/>
                                        <p:tgtEl>
                                          <p:spTgt spid="691"/>
                                        </p:tgtEl>
                                      </p:cBhvr>
                                    </p:animEffect>
                                  </p:childTnLst>
                                </p:cTn>
                              </p:par>
                              <p:par>
                                <p:cTn id="15" presetID="10" presetClass="entr" presetSubtype="0" fill="hold" nodeType="withEffect">
                                  <p:stCondLst>
                                    <p:cond delay="0"/>
                                  </p:stCondLst>
                                  <p:childTnLst>
                                    <p:set>
                                      <p:cBhvr>
                                        <p:cTn id="16" dur="1" fill="hold">
                                          <p:stCondLst>
                                            <p:cond delay="0"/>
                                          </p:stCondLst>
                                        </p:cTn>
                                        <p:tgtEl>
                                          <p:spTgt spid="694"/>
                                        </p:tgtEl>
                                        <p:attrNameLst>
                                          <p:attrName>style.visibility</p:attrName>
                                        </p:attrNameLst>
                                      </p:cBhvr>
                                      <p:to>
                                        <p:strVal val="visible"/>
                                      </p:to>
                                    </p:set>
                                    <p:animEffect transition="in" filter="fade">
                                      <p:cBhvr>
                                        <p:cTn id="17" dur="1000"/>
                                        <p:tgtEl>
                                          <p:spTgt spid="69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92"/>
                                        </p:tgtEl>
                                        <p:attrNameLst>
                                          <p:attrName>style.visibility</p:attrName>
                                        </p:attrNameLst>
                                      </p:cBhvr>
                                      <p:to>
                                        <p:strVal val="visible"/>
                                      </p:to>
                                    </p:set>
                                    <p:animEffect transition="in" filter="fade">
                                      <p:cBhvr>
                                        <p:cTn id="21" dur="1000"/>
                                        <p:tgtEl>
                                          <p:spTgt spid="692"/>
                                        </p:tgtEl>
                                      </p:cBhvr>
                                    </p:animEffect>
                                  </p:childTnLst>
                                </p:cTn>
                              </p:par>
                              <p:par>
                                <p:cTn id="22" presetID="10" presetClass="entr" presetSubtype="0" fill="hold" nodeType="withEffect">
                                  <p:stCondLst>
                                    <p:cond delay="0"/>
                                  </p:stCondLst>
                                  <p:childTnLst>
                                    <p:set>
                                      <p:cBhvr>
                                        <p:cTn id="23" dur="1" fill="hold">
                                          <p:stCondLst>
                                            <p:cond delay="0"/>
                                          </p:stCondLst>
                                        </p:cTn>
                                        <p:tgtEl>
                                          <p:spTgt spid="695"/>
                                        </p:tgtEl>
                                        <p:attrNameLst>
                                          <p:attrName>style.visibility</p:attrName>
                                        </p:attrNameLst>
                                      </p:cBhvr>
                                      <p:to>
                                        <p:strVal val="visible"/>
                                      </p:to>
                                    </p:set>
                                    <p:animEffect transition="in" filter="fade">
                                      <p:cBhvr>
                                        <p:cTn id="24" dur="10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21</a:t>
            </a:fld>
            <a:endParaRPr/>
          </a:p>
        </p:txBody>
      </p:sp>
      <p:sp>
        <p:nvSpPr>
          <p:cNvPr id="701" name="Google Shape;701;p21"/>
          <p:cNvSpPr/>
          <p:nvPr/>
        </p:nvSpPr>
        <p:spPr>
          <a:xfrm rot="10800000">
            <a:off x="362127" y="0"/>
            <a:ext cx="1029133" cy="4277604"/>
          </a:xfrm>
          <a:prstGeom prst="round2SameRect">
            <a:avLst>
              <a:gd name="adj1" fmla="val 50000"/>
              <a:gd name="adj2" fmla="val 0"/>
            </a:avLst>
          </a:pr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702" name="Google Shape;702;p21"/>
          <p:cNvCxnSpPr/>
          <p:nvPr/>
        </p:nvCxnSpPr>
        <p:spPr>
          <a:xfrm rot="-5400000">
            <a:off x="-728538" y="2169995"/>
            <a:ext cx="3166279" cy="27296"/>
          </a:xfrm>
          <a:prstGeom prst="straightConnector1">
            <a:avLst/>
          </a:prstGeom>
          <a:noFill/>
          <a:ln w="698500" cap="rnd" cmpd="sng">
            <a:solidFill>
              <a:schemeClr val="lt1">
                <a:alpha val="45882"/>
              </a:schemeClr>
            </a:solidFill>
            <a:prstDash val="solid"/>
            <a:miter lim="800000"/>
            <a:headEnd type="none" w="sm" len="sm"/>
            <a:tailEnd type="none" w="sm" len="sm"/>
          </a:ln>
        </p:spPr>
      </p:cxnSp>
      <p:sp>
        <p:nvSpPr>
          <p:cNvPr id="703" name="Google Shape;703;p21"/>
          <p:cNvSpPr txBox="1"/>
          <p:nvPr/>
        </p:nvSpPr>
        <p:spPr>
          <a:xfrm rot="5400000">
            <a:off x="-974728" y="1834130"/>
            <a:ext cx="3724535"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lt1"/>
                </a:solidFill>
                <a:latin typeface="Arial"/>
                <a:ea typeface="Arial"/>
                <a:cs typeface="Arial"/>
                <a:sym typeface="Arial"/>
              </a:rPr>
              <a:t>Diagramme de cas d’utilisation globale</a:t>
            </a:r>
            <a:endParaRPr sz="1800" b="1">
              <a:solidFill>
                <a:schemeClr val="lt1"/>
              </a:solidFill>
              <a:latin typeface="Arial"/>
              <a:ea typeface="Arial"/>
              <a:cs typeface="Arial"/>
              <a:sym typeface="Arial"/>
            </a:endParaRPr>
          </a:p>
        </p:txBody>
      </p:sp>
      <p:pic>
        <p:nvPicPr>
          <p:cNvPr id="704" name="Google Shape;704;p21"/>
          <p:cNvPicPr preferRelativeResize="0"/>
          <p:nvPr/>
        </p:nvPicPr>
        <p:blipFill>
          <a:blip r:embed="rId3">
            <a:alphaModFix/>
          </a:blip>
          <a:stretch>
            <a:fillRect/>
          </a:stretch>
        </p:blipFill>
        <p:spPr>
          <a:xfrm>
            <a:off x="2567450" y="0"/>
            <a:ext cx="4732575" cy="685800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2"/>
          <p:cNvSpPr txBox="1">
            <a:spLocks noGrp="1"/>
          </p:cNvSpPr>
          <p:nvPr>
            <p:ph type="title"/>
          </p:nvPr>
        </p:nvSpPr>
        <p:spPr>
          <a:xfrm>
            <a:off x="745032" y="357293"/>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Architecture de l’application</a:t>
            </a:r>
            <a:endParaRPr/>
          </a:p>
        </p:txBody>
      </p:sp>
      <p:sp>
        <p:nvSpPr>
          <p:cNvPr id="710" name="Google Shape;710;p22"/>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22</a:t>
            </a:fld>
            <a:endParaRPr/>
          </a:p>
        </p:txBody>
      </p:sp>
      <p:pic>
        <p:nvPicPr>
          <p:cNvPr id="711" name="Google Shape;711;p22"/>
          <p:cNvPicPr preferRelativeResize="0"/>
          <p:nvPr/>
        </p:nvPicPr>
        <p:blipFill>
          <a:blip r:embed="rId3">
            <a:alphaModFix/>
          </a:blip>
          <a:stretch>
            <a:fillRect/>
          </a:stretch>
        </p:blipFill>
        <p:spPr>
          <a:xfrm>
            <a:off x="246088" y="942850"/>
            <a:ext cx="11699825" cy="5048499"/>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23"/>
          <p:cNvSpPr/>
          <p:nvPr/>
        </p:nvSpPr>
        <p:spPr>
          <a:xfrm>
            <a:off x="346050" y="-94375"/>
            <a:ext cx="12192000" cy="58512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23"/>
          <p:cNvSpPr txBox="1">
            <a:spLocks noGrp="1"/>
          </p:cNvSpPr>
          <p:nvPr>
            <p:ph type="title"/>
          </p:nvPr>
        </p:nvSpPr>
        <p:spPr>
          <a:xfrm>
            <a:off x="0" y="-94375"/>
            <a:ext cx="10729500" cy="613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sz="1500"/>
              <a:t>Diagramme de classe global</a:t>
            </a:r>
            <a:endParaRPr sz="1500"/>
          </a:p>
        </p:txBody>
      </p:sp>
      <p:sp>
        <p:nvSpPr>
          <p:cNvPr id="718" name="Google Shape;718;p23"/>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23</a:t>
            </a:fld>
            <a:endParaRPr/>
          </a:p>
        </p:txBody>
      </p:sp>
      <p:pic>
        <p:nvPicPr>
          <p:cNvPr id="719" name="Google Shape;719;p23"/>
          <p:cNvPicPr preferRelativeResize="0"/>
          <p:nvPr/>
        </p:nvPicPr>
        <p:blipFill>
          <a:blip r:embed="rId3">
            <a:alphaModFix/>
          </a:blip>
          <a:stretch>
            <a:fillRect/>
          </a:stretch>
        </p:blipFill>
        <p:spPr>
          <a:xfrm>
            <a:off x="267400" y="326550"/>
            <a:ext cx="12050452" cy="6703802"/>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4"/>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24"/>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7" name="Google Shape;727;p24"/>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8" name="Google Shape;728;p24"/>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24"/>
          <p:cNvSpPr txBox="1"/>
          <p:nvPr/>
        </p:nvSpPr>
        <p:spPr>
          <a:xfrm>
            <a:off x="2423886" y="2967335"/>
            <a:ext cx="7344228" cy="92333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6000" b="1">
                <a:solidFill>
                  <a:schemeClr val="accent1"/>
                </a:solidFill>
                <a:latin typeface="Arial"/>
                <a:ea typeface="Arial"/>
                <a:cs typeface="Arial"/>
                <a:sym typeface="Arial"/>
              </a:rPr>
              <a:t>Réalisation</a:t>
            </a:r>
            <a:endParaRPr sz="6000" b="1">
              <a:solidFill>
                <a:schemeClr val="accent1"/>
              </a:solidFill>
              <a:latin typeface="Arial"/>
              <a:ea typeface="Arial"/>
              <a:cs typeface="Arial"/>
              <a:sym typeface="Arial"/>
            </a:endParaRPr>
          </a:p>
        </p:txBody>
      </p:sp>
      <p:sp>
        <p:nvSpPr>
          <p:cNvPr id="730" name="Google Shape;730;p24"/>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731" name="Google Shape;731;p24"/>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24"/>
          <p:cNvSpPr txBox="1"/>
          <p:nvPr/>
        </p:nvSpPr>
        <p:spPr>
          <a:xfrm>
            <a:off x="5782524" y="1903622"/>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400" b="1">
                <a:solidFill>
                  <a:schemeClr val="lt1"/>
                </a:solidFill>
                <a:latin typeface="Arial"/>
                <a:ea typeface="Arial"/>
                <a:cs typeface="Arial"/>
                <a:sym typeface="Arial"/>
              </a:rPr>
              <a:t>05</a:t>
            </a:r>
            <a:endParaRPr sz="5400" b="1">
              <a:solidFill>
                <a:schemeClr val="lt1"/>
              </a:solidFill>
              <a:latin typeface="Arial"/>
              <a:ea typeface="Arial"/>
              <a:cs typeface="Arial"/>
              <a:sym typeface="Aria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25"/>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38" name="Google Shape;738;p25"/>
          <p:cNvPicPr preferRelativeResize="0"/>
          <p:nvPr/>
        </p:nvPicPr>
        <p:blipFill rotWithShape="1">
          <a:blip r:embed="rId3">
            <a:alphaModFix/>
          </a:blip>
          <a:srcRect/>
          <a:stretch/>
        </p:blipFill>
        <p:spPr>
          <a:xfrm>
            <a:off x="0" y="273030"/>
            <a:ext cx="12192000" cy="62211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8"/>
                                        </p:tgtEl>
                                        <p:attrNameLst>
                                          <p:attrName>style.visibility</p:attrName>
                                        </p:attrNameLst>
                                      </p:cBhvr>
                                      <p:to>
                                        <p:strVal val="visible"/>
                                      </p:to>
                                    </p:set>
                                    <p:animEffect transition="in" filter="fade">
                                      <p:cBhvr>
                                        <p:cTn id="7" dur="5000"/>
                                        <p:tgtEl>
                                          <p:spTgt spid="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26"/>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26</a:t>
            </a:fld>
            <a:endParaRPr/>
          </a:p>
        </p:txBody>
      </p:sp>
      <p:sp>
        <p:nvSpPr>
          <p:cNvPr id="744" name="Google Shape;744;p26"/>
          <p:cNvSpPr txBox="1"/>
          <p:nvPr/>
        </p:nvSpPr>
        <p:spPr>
          <a:xfrm>
            <a:off x="558800" y="364817"/>
            <a:ext cx="11074400"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fr-FR" sz="3600" b="1">
                <a:solidFill>
                  <a:schemeClr val="accent1"/>
                </a:solidFill>
                <a:latin typeface="Arial"/>
                <a:ea typeface="Arial"/>
                <a:cs typeface="Arial"/>
                <a:sym typeface="Arial"/>
              </a:rPr>
              <a:t>Planifications des Sprints</a:t>
            </a:r>
            <a:endParaRPr sz="3600" b="1">
              <a:solidFill>
                <a:schemeClr val="accent1"/>
              </a:solidFill>
              <a:latin typeface="Arial"/>
              <a:ea typeface="Arial"/>
              <a:cs typeface="Arial"/>
              <a:sym typeface="Arial"/>
            </a:endParaRPr>
          </a:p>
        </p:txBody>
      </p:sp>
      <p:graphicFrame>
        <p:nvGraphicFramePr>
          <p:cNvPr id="745" name="Google Shape;745;p26"/>
          <p:cNvGraphicFramePr/>
          <p:nvPr/>
        </p:nvGraphicFramePr>
        <p:xfrm>
          <a:off x="1856096" y="1251595"/>
          <a:ext cx="9643200" cy="4918550"/>
        </p:xfrm>
        <a:graphic>
          <a:graphicData uri="http://schemas.openxmlformats.org/drawingml/2006/table">
            <a:tbl>
              <a:tblPr firstCol="1" bandRow="1">
                <a:noFill/>
                <a:tableStyleId>{0AB90E74-F0A7-4572-95BD-D6A8CC5DEF52}</a:tableStyleId>
              </a:tblPr>
              <a:tblGrid>
                <a:gridCol w="1377600"/>
                <a:gridCol w="1377600"/>
                <a:gridCol w="1377600"/>
                <a:gridCol w="1377600"/>
                <a:gridCol w="1377600"/>
                <a:gridCol w="1377600"/>
                <a:gridCol w="1377600"/>
              </a:tblGrid>
              <a:tr h="702650">
                <a:tc>
                  <a:txBody>
                    <a:bodyPr/>
                    <a:lstStyle/>
                    <a:p>
                      <a:pPr marL="0" marR="0" lvl="0" indent="0" algn="l" rtl="0">
                        <a:spcBef>
                          <a:spcPts val="0"/>
                        </a:spcBef>
                        <a:spcAft>
                          <a:spcPts val="0"/>
                        </a:spcAft>
                        <a:buNone/>
                      </a:pPr>
                      <a:r>
                        <a:rPr lang="fr-FR" sz="1600" u="none" strike="noStrike" cap="none">
                          <a:latin typeface="Arial"/>
                          <a:ea typeface="Arial"/>
                          <a:cs typeface="Arial"/>
                          <a:sym typeface="Arial"/>
                        </a:rPr>
                        <a:t>Sprint 1</a:t>
                      </a:r>
                      <a:endParaRPr sz="1600" u="none" strike="noStrike" cap="none">
                        <a:latin typeface="Arial"/>
                        <a:ea typeface="Arial"/>
                        <a:cs typeface="Arial"/>
                        <a:sym typeface="Arial"/>
                      </a:endParaRPr>
                    </a:p>
                    <a:p>
                      <a:pPr marL="0" marR="0" lvl="0" indent="0" algn="l" rtl="0">
                        <a:spcBef>
                          <a:spcPts val="0"/>
                        </a:spcBef>
                        <a:spcAft>
                          <a:spcPts val="0"/>
                        </a:spcAft>
                        <a:buNone/>
                      </a:pPr>
                      <a:r>
                        <a:rPr lang="fr-FR" sz="1600">
                          <a:latin typeface="Arial"/>
                          <a:ea typeface="Arial"/>
                          <a:cs typeface="Arial"/>
                          <a:sym typeface="Arial"/>
                        </a:rPr>
                        <a:t>     …</a:t>
                      </a:r>
                      <a:endParaRPr sz="1600">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spcBef>
                          <a:spcPts val="0"/>
                        </a:spcBef>
                        <a:spcAft>
                          <a:spcPts val="0"/>
                        </a:spcAft>
                        <a:buNone/>
                      </a:pPr>
                      <a:r>
                        <a:rPr lang="fr-FR" sz="1600">
                          <a:latin typeface="Arial"/>
                          <a:ea typeface="Arial"/>
                          <a:cs typeface="Arial"/>
                          <a:sym typeface="Arial"/>
                        </a:rPr>
                        <a:t>Sprint 5</a:t>
                      </a:r>
                      <a:endParaRPr sz="1600" b="1">
                        <a:solidFill>
                          <a:srgbClr val="3F3F3F"/>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spcBef>
                          <a:spcPts val="0"/>
                        </a:spcBef>
                        <a:spcAft>
                          <a:spcPts val="0"/>
                        </a:spcAft>
                        <a:buNone/>
                      </a:pPr>
                      <a:r>
                        <a:rPr lang="fr-FR" sz="1600">
                          <a:latin typeface="Arial"/>
                          <a:ea typeface="Arial"/>
                          <a:cs typeface="Arial"/>
                          <a:sym typeface="Arial"/>
                        </a:rPr>
                        <a:t>Sprint 6</a:t>
                      </a:r>
                      <a:endParaRPr sz="1600">
                        <a:latin typeface="Arial"/>
                        <a:ea typeface="Arial"/>
                        <a:cs typeface="Arial"/>
                        <a:sym typeface="Arial"/>
                      </a:endParaRPr>
                    </a:p>
                    <a:p>
                      <a:pPr marL="0" marR="0" lvl="0" indent="0" algn="l" rtl="0">
                        <a:spcBef>
                          <a:spcPts val="0"/>
                        </a:spcBef>
                        <a:spcAft>
                          <a:spcPts val="0"/>
                        </a:spcAft>
                        <a:buNone/>
                      </a:pPr>
                      <a:r>
                        <a:rPr lang="fr-FR" sz="1600">
                          <a:latin typeface="Arial"/>
                          <a:ea typeface="Arial"/>
                          <a:cs typeface="Arial"/>
                          <a:sym typeface="Arial"/>
                        </a:rPr>
                        <a:t>      …</a:t>
                      </a:r>
                      <a:endParaRPr sz="1600">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spcBef>
                          <a:spcPts val="0"/>
                        </a:spcBef>
                        <a:spcAft>
                          <a:spcPts val="0"/>
                        </a:spcAft>
                        <a:buNone/>
                      </a:pPr>
                      <a:r>
                        <a:rPr lang="fr-FR" sz="1600">
                          <a:latin typeface="Arial"/>
                          <a:ea typeface="Arial"/>
                          <a:cs typeface="Arial"/>
                          <a:sym typeface="Arial"/>
                        </a:rPr>
                        <a:t>Sprint 10</a:t>
                      </a:r>
                      <a:endParaRPr sz="1600" b="1">
                        <a:solidFill>
                          <a:srgbClr val="3F3F3F"/>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spcBef>
                          <a:spcPts val="0"/>
                        </a:spcBef>
                        <a:spcAft>
                          <a:spcPts val="0"/>
                        </a:spcAft>
                        <a:buNone/>
                      </a:pPr>
                      <a:r>
                        <a:rPr lang="fr-FR" sz="1600">
                          <a:latin typeface="Arial"/>
                          <a:ea typeface="Arial"/>
                          <a:cs typeface="Arial"/>
                          <a:sym typeface="Arial"/>
                        </a:rPr>
                        <a:t>Sprint 11</a:t>
                      </a:r>
                      <a:endParaRPr sz="1600" b="1">
                        <a:solidFill>
                          <a:srgbClr val="3F3F3F"/>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lnSpc>
                          <a:spcPct val="100000"/>
                        </a:lnSpc>
                        <a:spcBef>
                          <a:spcPts val="0"/>
                        </a:spcBef>
                        <a:spcAft>
                          <a:spcPts val="0"/>
                        </a:spcAft>
                        <a:buClr>
                          <a:schemeClr val="dk1"/>
                        </a:buClr>
                        <a:buSzPts val="1600"/>
                        <a:buFont typeface="Arial"/>
                        <a:buNone/>
                      </a:pPr>
                      <a:r>
                        <a:rPr lang="fr-FR" sz="1600">
                          <a:latin typeface="Arial"/>
                          <a:ea typeface="Arial"/>
                          <a:cs typeface="Arial"/>
                          <a:sym typeface="Arial"/>
                        </a:rPr>
                        <a:t>       …</a:t>
                      </a:r>
                      <a:endParaRPr sz="1600" b="1">
                        <a:solidFill>
                          <a:srgbClr val="3F3F3F"/>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r h="702650">
                <a:tc>
                  <a:txBody>
                    <a:bodyPr/>
                    <a:lstStyle/>
                    <a:p>
                      <a:pPr marL="0" marR="0" lvl="0" indent="0" algn="l" rtl="0">
                        <a:lnSpc>
                          <a:spcPct val="100000"/>
                        </a:lnSpc>
                        <a:spcBef>
                          <a:spcPts val="0"/>
                        </a:spcBef>
                        <a:spcAft>
                          <a:spcPts val="0"/>
                        </a:spcAft>
                        <a:buClr>
                          <a:schemeClr val="dk1"/>
                        </a:buClr>
                        <a:buSzPts val="1600"/>
                        <a:buFont typeface="Arial"/>
                        <a:buNone/>
                      </a:pPr>
                      <a:r>
                        <a:rPr lang="fr-FR" sz="1600">
                          <a:latin typeface="Arial"/>
                          <a:ea typeface="Arial"/>
                          <a:cs typeface="Arial"/>
                          <a:sym typeface="Arial"/>
                        </a:rPr>
                        <a:t>Sprint 15</a:t>
                      </a:r>
                      <a:endParaRPr sz="1600" b="1">
                        <a:solidFill>
                          <a:srgbClr val="3F3F3F"/>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c>
                  <a:txBody>
                    <a:bodyPr/>
                    <a:lstStyle/>
                    <a:p>
                      <a:pPr marL="0" marR="0" lvl="0" indent="0" algn="l" rtl="0">
                        <a:spcBef>
                          <a:spcPts val="0"/>
                        </a:spcBef>
                        <a:spcAft>
                          <a:spcPts val="0"/>
                        </a:spcAft>
                        <a:buNone/>
                      </a:pPr>
                      <a:endParaRPr sz="1600" b="1">
                        <a:solidFill>
                          <a:srgbClr val="595959"/>
                        </a:solidFill>
                        <a:latin typeface="Arial"/>
                        <a:ea typeface="Arial"/>
                        <a:cs typeface="Arial"/>
                        <a:sym typeface="Arial"/>
                      </a:endParaRPr>
                    </a:p>
                  </a:txBody>
                  <a:tcPr marL="124650" marR="124650" marT="62325" marB="62325" anchor="ctr"/>
                </a:tc>
              </a:tr>
            </a:tbl>
          </a:graphicData>
        </a:graphic>
      </p:graphicFrame>
      <p:sp>
        <p:nvSpPr>
          <p:cNvPr id="746" name="Google Shape;746;p26"/>
          <p:cNvSpPr/>
          <p:nvPr/>
        </p:nvSpPr>
        <p:spPr>
          <a:xfrm>
            <a:off x="3357348" y="1695745"/>
            <a:ext cx="2579428" cy="455900"/>
          </a:xfrm>
          <a:prstGeom prst="roundRect">
            <a:avLst>
              <a:gd name="adj" fmla="val 50000"/>
            </a:avLst>
          </a:prstGeom>
          <a:solidFill>
            <a:srgbClr val="F5AB27"/>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300" b="1" dirty="0">
                <a:solidFill>
                  <a:schemeClr val="lt1"/>
                </a:solidFill>
              </a:rPr>
              <a:t>16</a:t>
            </a:r>
            <a:r>
              <a:rPr lang="fr-FR" sz="1300" b="1" dirty="0">
                <a:solidFill>
                  <a:schemeClr val="lt1"/>
                </a:solidFill>
                <a:latin typeface="Arial"/>
                <a:ea typeface="Arial"/>
                <a:cs typeface="Arial"/>
                <a:sym typeface="Arial"/>
              </a:rPr>
              <a:t>/0</a:t>
            </a:r>
            <a:r>
              <a:rPr lang="fr-FR" sz="1300" b="1" dirty="0">
                <a:solidFill>
                  <a:schemeClr val="lt1"/>
                </a:solidFill>
              </a:rPr>
              <a:t>2</a:t>
            </a:r>
            <a:r>
              <a:rPr lang="fr-FR" sz="1300" b="1" dirty="0">
                <a:solidFill>
                  <a:schemeClr val="lt1"/>
                </a:solidFill>
                <a:latin typeface="Arial"/>
                <a:ea typeface="Arial"/>
                <a:cs typeface="Arial"/>
                <a:sym typeface="Arial"/>
              </a:rPr>
              <a:t>/20</a:t>
            </a:r>
            <a:r>
              <a:rPr lang="fr-FR" sz="1300" b="1" dirty="0">
                <a:solidFill>
                  <a:schemeClr val="lt1"/>
                </a:solidFill>
              </a:rPr>
              <a:t>22</a:t>
            </a:r>
            <a:r>
              <a:rPr lang="fr-FR" sz="1300" b="1" dirty="0">
                <a:solidFill>
                  <a:srgbClr val="FFFFFF"/>
                </a:solidFill>
                <a:latin typeface="Arial"/>
                <a:ea typeface="Arial"/>
                <a:cs typeface="Arial"/>
                <a:sym typeface="Arial"/>
              </a:rPr>
              <a:t> </a:t>
            </a:r>
            <a:r>
              <a:rPr lang="fr-FR" sz="1300" b="1" dirty="0" smtClean="0">
                <a:solidFill>
                  <a:srgbClr val="FFFFFF"/>
                </a:solidFill>
                <a:latin typeface="Arial"/>
                <a:ea typeface="Arial"/>
                <a:cs typeface="Arial"/>
                <a:sym typeface="Arial"/>
              </a:rPr>
              <a:t>- </a:t>
            </a:r>
            <a:r>
              <a:rPr lang="fr-FR" sz="1300" b="1" dirty="0">
                <a:solidFill>
                  <a:schemeClr val="lt1"/>
                </a:solidFill>
              </a:rPr>
              <a:t>17</a:t>
            </a:r>
            <a:r>
              <a:rPr lang="fr-FR" sz="1300" b="1" dirty="0">
                <a:solidFill>
                  <a:schemeClr val="lt1"/>
                </a:solidFill>
                <a:latin typeface="Arial"/>
                <a:ea typeface="Arial"/>
                <a:cs typeface="Arial"/>
                <a:sym typeface="Arial"/>
              </a:rPr>
              <a:t>/03/20</a:t>
            </a:r>
            <a:r>
              <a:rPr lang="fr-FR" sz="1300" b="1" dirty="0">
                <a:solidFill>
                  <a:schemeClr val="lt1"/>
                </a:solidFill>
              </a:rPr>
              <a:t>22</a:t>
            </a:r>
            <a:r>
              <a:rPr lang="fr-FR" sz="1300" b="1" dirty="0">
                <a:solidFill>
                  <a:schemeClr val="lt1"/>
                </a:solidFill>
                <a:latin typeface="Arial"/>
                <a:ea typeface="Arial"/>
                <a:cs typeface="Arial"/>
                <a:sym typeface="Arial"/>
              </a:rPr>
              <a:t> </a:t>
            </a:r>
            <a:endParaRPr sz="1300" b="1" dirty="0">
              <a:solidFill>
                <a:srgbClr val="FFFFFF"/>
              </a:solidFill>
              <a:latin typeface="Arial"/>
              <a:ea typeface="Arial"/>
              <a:cs typeface="Arial"/>
              <a:sym typeface="Arial"/>
            </a:endParaRPr>
          </a:p>
        </p:txBody>
      </p:sp>
      <p:sp>
        <p:nvSpPr>
          <p:cNvPr id="747" name="Google Shape;747;p26"/>
          <p:cNvSpPr/>
          <p:nvPr/>
        </p:nvSpPr>
        <p:spPr>
          <a:xfrm>
            <a:off x="5923127" y="2803488"/>
            <a:ext cx="2825088" cy="455900"/>
          </a:xfrm>
          <a:prstGeom prst="roundRect">
            <a:avLst>
              <a:gd name="adj" fmla="val 50000"/>
            </a:avLst>
          </a:prstGeom>
          <a:solidFill>
            <a:srgbClr val="F5AB27"/>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b="1" dirty="0">
                <a:solidFill>
                  <a:schemeClr val="lt1"/>
                </a:solidFill>
              </a:rPr>
              <a:t>18</a:t>
            </a:r>
            <a:r>
              <a:rPr lang="fr-FR" sz="1400" b="1" dirty="0">
                <a:solidFill>
                  <a:schemeClr val="lt1"/>
                </a:solidFill>
                <a:latin typeface="Arial"/>
                <a:ea typeface="Arial"/>
                <a:cs typeface="Arial"/>
                <a:sym typeface="Arial"/>
              </a:rPr>
              <a:t>/03/20</a:t>
            </a:r>
            <a:r>
              <a:rPr lang="fr-FR" b="1" dirty="0">
                <a:solidFill>
                  <a:schemeClr val="lt1"/>
                </a:solidFill>
              </a:rPr>
              <a:t>22</a:t>
            </a:r>
            <a:r>
              <a:rPr lang="fr-FR" sz="1400" b="1" dirty="0">
                <a:solidFill>
                  <a:srgbClr val="FFFFFF"/>
                </a:solidFill>
                <a:latin typeface="Arial"/>
                <a:ea typeface="Arial"/>
                <a:cs typeface="Arial"/>
                <a:sym typeface="Arial"/>
              </a:rPr>
              <a:t> </a:t>
            </a:r>
            <a:r>
              <a:rPr lang="fr-FR" sz="1400" b="1" dirty="0" smtClean="0">
                <a:solidFill>
                  <a:srgbClr val="FFFFFF"/>
                </a:solidFill>
                <a:latin typeface="Arial"/>
                <a:ea typeface="Arial"/>
                <a:cs typeface="Arial"/>
                <a:sym typeface="Arial"/>
              </a:rPr>
              <a:t>- </a:t>
            </a:r>
            <a:r>
              <a:rPr lang="fr-FR" b="1" dirty="0">
                <a:solidFill>
                  <a:schemeClr val="lt1"/>
                </a:solidFill>
              </a:rPr>
              <a:t>21</a:t>
            </a:r>
            <a:r>
              <a:rPr lang="fr-FR" sz="1400" b="1" dirty="0">
                <a:solidFill>
                  <a:schemeClr val="lt1"/>
                </a:solidFill>
                <a:latin typeface="Arial"/>
                <a:ea typeface="Arial"/>
                <a:cs typeface="Arial"/>
                <a:sym typeface="Arial"/>
              </a:rPr>
              <a:t>/04/20</a:t>
            </a:r>
            <a:r>
              <a:rPr lang="fr-FR" b="1" dirty="0">
                <a:solidFill>
                  <a:schemeClr val="lt1"/>
                </a:solidFill>
              </a:rPr>
              <a:t>22</a:t>
            </a:r>
            <a:endParaRPr sz="1400" b="1" dirty="0">
              <a:solidFill>
                <a:srgbClr val="FFFFFF"/>
              </a:solidFill>
              <a:latin typeface="Arial"/>
              <a:ea typeface="Arial"/>
              <a:cs typeface="Arial"/>
              <a:sym typeface="Arial"/>
            </a:endParaRPr>
          </a:p>
        </p:txBody>
      </p:sp>
      <p:sp>
        <p:nvSpPr>
          <p:cNvPr id="748" name="Google Shape;748;p26"/>
          <p:cNvSpPr txBox="1"/>
          <p:nvPr/>
        </p:nvSpPr>
        <p:spPr>
          <a:xfrm>
            <a:off x="261583" y="2813714"/>
            <a:ext cx="12282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Release 2</a:t>
            </a:r>
            <a:endParaRPr sz="1800" b="1">
              <a:solidFill>
                <a:schemeClr val="dk1"/>
              </a:solidFill>
              <a:latin typeface="Arial"/>
              <a:ea typeface="Arial"/>
              <a:cs typeface="Arial"/>
              <a:sym typeface="Arial"/>
            </a:endParaRPr>
          </a:p>
        </p:txBody>
      </p:sp>
      <p:sp>
        <p:nvSpPr>
          <p:cNvPr id="749" name="Google Shape;749;p26"/>
          <p:cNvSpPr txBox="1"/>
          <p:nvPr/>
        </p:nvSpPr>
        <p:spPr>
          <a:xfrm>
            <a:off x="263854" y="4521960"/>
            <a:ext cx="12314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Release 3</a:t>
            </a:r>
            <a:endParaRPr sz="1800" b="1">
              <a:solidFill>
                <a:schemeClr val="dk1"/>
              </a:solidFill>
              <a:latin typeface="Arial"/>
              <a:ea typeface="Arial"/>
              <a:cs typeface="Arial"/>
              <a:sym typeface="Arial"/>
            </a:endParaRPr>
          </a:p>
        </p:txBody>
      </p:sp>
      <p:sp>
        <p:nvSpPr>
          <p:cNvPr id="750" name="Google Shape;750;p26"/>
          <p:cNvSpPr txBox="1"/>
          <p:nvPr/>
        </p:nvSpPr>
        <p:spPr>
          <a:xfrm>
            <a:off x="250207" y="1778758"/>
            <a:ext cx="11993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Release 1</a:t>
            </a:r>
            <a:endParaRPr sz="1800" b="1">
              <a:solidFill>
                <a:schemeClr val="dk1"/>
              </a:solidFill>
              <a:latin typeface="Arial"/>
              <a:ea typeface="Arial"/>
              <a:cs typeface="Arial"/>
              <a:sym typeface="Arial"/>
            </a:endParaRPr>
          </a:p>
        </p:txBody>
      </p:sp>
      <p:sp>
        <p:nvSpPr>
          <p:cNvPr id="751" name="Google Shape;751;p26"/>
          <p:cNvSpPr/>
          <p:nvPr/>
        </p:nvSpPr>
        <p:spPr>
          <a:xfrm>
            <a:off x="1473958" y="1296537"/>
            <a:ext cx="368490" cy="1337481"/>
          </a:xfrm>
          <a:prstGeom prst="leftBrace">
            <a:avLst>
              <a:gd name="adj1" fmla="val 0"/>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26"/>
          <p:cNvSpPr/>
          <p:nvPr/>
        </p:nvSpPr>
        <p:spPr>
          <a:xfrm>
            <a:off x="1419375" y="4062202"/>
            <a:ext cx="438900" cy="1997400"/>
          </a:xfrm>
          <a:prstGeom prst="leftBrace">
            <a:avLst>
              <a:gd name="adj1" fmla="val 67173"/>
              <a:gd name="adj2" fmla="val 49512"/>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26"/>
          <p:cNvSpPr/>
          <p:nvPr/>
        </p:nvSpPr>
        <p:spPr>
          <a:xfrm>
            <a:off x="8802806" y="4661858"/>
            <a:ext cx="2647666" cy="455900"/>
          </a:xfrm>
          <a:prstGeom prst="roundRect">
            <a:avLst>
              <a:gd name="adj" fmla="val 50000"/>
            </a:avLst>
          </a:prstGeom>
          <a:solidFill>
            <a:srgbClr val="F5AB27"/>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300" b="1" dirty="0" smtClean="0">
                <a:solidFill>
                  <a:schemeClr val="lt1"/>
                </a:solidFill>
              </a:rPr>
              <a:t>22</a:t>
            </a:r>
            <a:r>
              <a:rPr lang="fr-FR" sz="1300" b="1" dirty="0" smtClean="0">
                <a:solidFill>
                  <a:schemeClr val="lt1"/>
                </a:solidFill>
                <a:latin typeface="Arial"/>
                <a:ea typeface="Arial"/>
                <a:cs typeface="Arial"/>
                <a:sym typeface="Arial"/>
              </a:rPr>
              <a:t>/04/20</a:t>
            </a:r>
            <a:r>
              <a:rPr lang="fr-FR" sz="1300" b="1" dirty="0" smtClean="0">
                <a:solidFill>
                  <a:schemeClr val="lt1"/>
                </a:solidFill>
              </a:rPr>
              <a:t>22</a:t>
            </a:r>
            <a:r>
              <a:rPr lang="fr-FR" sz="1300" b="1" dirty="0" smtClean="0">
                <a:solidFill>
                  <a:srgbClr val="FFFFFF"/>
                </a:solidFill>
                <a:latin typeface="Arial"/>
                <a:ea typeface="Arial"/>
                <a:cs typeface="Arial"/>
                <a:sym typeface="Arial"/>
              </a:rPr>
              <a:t> - </a:t>
            </a:r>
            <a:r>
              <a:rPr lang="fr-FR" sz="1300" b="1" dirty="0">
                <a:solidFill>
                  <a:schemeClr val="lt1"/>
                </a:solidFill>
              </a:rPr>
              <a:t>27</a:t>
            </a:r>
            <a:r>
              <a:rPr lang="fr-FR" sz="1300" b="1" dirty="0">
                <a:solidFill>
                  <a:schemeClr val="lt1"/>
                </a:solidFill>
                <a:latin typeface="Arial"/>
                <a:ea typeface="Arial"/>
                <a:cs typeface="Arial"/>
                <a:sym typeface="Arial"/>
              </a:rPr>
              <a:t>/0</a:t>
            </a:r>
            <a:r>
              <a:rPr lang="fr-FR" sz="1300" b="1" dirty="0">
                <a:solidFill>
                  <a:schemeClr val="lt1"/>
                </a:solidFill>
              </a:rPr>
              <a:t>5</a:t>
            </a:r>
            <a:r>
              <a:rPr lang="fr-FR" sz="1300" b="1" dirty="0">
                <a:solidFill>
                  <a:schemeClr val="lt1"/>
                </a:solidFill>
                <a:latin typeface="Arial"/>
                <a:ea typeface="Arial"/>
                <a:cs typeface="Arial"/>
                <a:sym typeface="Arial"/>
              </a:rPr>
              <a:t>/20</a:t>
            </a:r>
            <a:r>
              <a:rPr lang="fr-FR" sz="1300" b="1" dirty="0">
                <a:solidFill>
                  <a:schemeClr val="lt1"/>
                </a:solidFill>
              </a:rPr>
              <a:t>22</a:t>
            </a:r>
            <a:endParaRPr sz="1300" b="1" dirty="0">
              <a:solidFill>
                <a:srgbClr val="FFFFFF"/>
              </a:solidFill>
              <a:latin typeface="Arial"/>
              <a:ea typeface="Arial"/>
              <a:cs typeface="Arial"/>
              <a:sym typeface="Arial"/>
            </a:endParaRPr>
          </a:p>
        </p:txBody>
      </p:sp>
      <p:sp>
        <p:nvSpPr>
          <p:cNvPr id="754" name="Google Shape;754;p26"/>
          <p:cNvSpPr/>
          <p:nvPr/>
        </p:nvSpPr>
        <p:spPr>
          <a:xfrm>
            <a:off x="1419375" y="2679422"/>
            <a:ext cx="438900" cy="1337400"/>
          </a:xfrm>
          <a:prstGeom prst="leftBrace">
            <a:avLst>
              <a:gd name="adj1" fmla="val 0"/>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55" name="Google Shape;755;p26"/>
          <p:cNvCxnSpPr>
            <a:stCxn id="754" idx="0"/>
          </p:cNvCxnSpPr>
          <p:nvPr/>
        </p:nvCxnSpPr>
        <p:spPr>
          <a:xfrm>
            <a:off x="1858275" y="2679422"/>
            <a:ext cx="9627000" cy="20400"/>
          </a:xfrm>
          <a:prstGeom prst="straightConnector1">
            <a:avLst/>
          </a:prstGeom>
          <a:noFill/>
          <a:ln w="57150" cap="flat" cmpd="sng">
            <a:solidFill>
              <a:schemeClr val="accent1"/>
            </a:solidFill>
            <a:prstDash val="solid"/>
            <a:miter lim="800000"/>
            <a:headEnd type="none" w="sm" len="sm"/>
            <a:tailEnd type="none" w="sm" len="sm"/>
          </a:ln>
        </p:spPr>
      </p:cxnSp>
      <p:cxnSp>
        <p:nvCxnSpPr>
          <p:cNvPr id="756" name="Google Shape;756;p26"/>
          <p:cNvCxnSpPr/>
          <p:nvPr/>
        </p:nvCxnSpPr>
        <p:spPr>
          <a:xfrm>
            <a:off x="3208800" y="4026725"/>
            <a:ext cx="8322900" cy="35400"/>
          </a:xfrm>
          <a:prstGeom prst="straightConnector1">
            <a:avLst/>
          </a:prstGeom>
          <a:noFill/>
          <a:ln w="57150" cap="flat" cmpd="sng">
            <a:solidFill>
              <a:schemeClr val="accent1"/>
            </a:solidFill>
            <a:prstDash val="solid"/>
            <a:miter lim="800000"/>
            <a:headEnd type="none" w="sm" len="sm"/>
            <a:tailEnd type="none" w="sm" len="sm"/>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50"/>
                                        </p:tgtEl>
                                        <p:attrNameLst>
                                          <p:attrName>style.visibility</p:attrName>
                                        </p:attrNameLst>
                                      </p:cBhvr>
                                      <p:to>
                                        <p:strVal val="visible"/>
                                      </p:to>
                                    </p:set>
                                    <p:animEffect transition="in" filter="fade">
                                      <p:cBhvr>
                                        <p:cTn id="11" dur="1000"/>
                                        <p:tgtEl>
                                          <p:spTgt spid="750"/>
                                        </p:tgtEl>
                                      </p:cBhvr>
                                    </p:animEffect>
                                  </p:childTnLst>
                                </p:cTn>
                              </p:par>
                              <p:par>
                                <p:cTn id="12" presetID="10" presetClass="entr" presetSubtype="0" fill="hold" nodeType="withEffect">
                                  <p:stCondLst>
                                    <p:cond delay="0"/>
                                  </p:stCondLst>
                                  <p:childTnLst>
                                    <p:set>
                                      <p:cBhvr>
                                        <p:cTn id="13" dur="1" fill="hold">
                                          <p:stCondLst>
                                            <p:cond delay="0"/>
                                          </p:stCondLst>
                                        </p:cTn>
                                        <p:tgtEl>
                                          <p:spTgt spid="751"/>
                                        </p:tgtEl>
                                        <p:attrNameLst>
                                          <p:attrName>style.visibility</p:attrName>
                                        </p:attrNameLst>
                                      </p:cBhvr>
                                      <p:to>
                                        <p:strVal val="visible"/>
                                      </p:to>
                                    </p:set>
                                    <p:animEffect transition="in" filter="fade">
                                      <p:cBhvr>
                                        <p:cTn id="14" dur="1000"/>
                                        <p:tgtEl>
                                          <p:spTgt spid="751"/>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47"/>
                                        </p:tgtEl>
                                        <p:attrNameLst>
                                          <p:attrName>style.visibility</p:attrName>
                                        </p:attrNameLst>
                                      </p:cBhvr>
                                      <p:to>
                                        <p:strVal val="visible"/>
                                      </p:to>
                                    </p:set>
                                    <p:animEffect transition="in" filter="fade">
                                      <p:cBhvr>
                                        <p:cTn id="18" dur="1000"/>
                                        <p:tgtEl>
                                          <p:spTgt spid="747"/>
                                        </p:tgtEl>
                                      </p:cBhvr>
                                    </p:animEffect>
                                  </p:childTnLst>
                                </p:cTn>
                              </p:par>
                              <p:par>
                                <p:cTn id="19" presetID="10" presetClass="entr" presetSubtype="0" fill="hold" nodeType="withEffect">
                                  <p:stCondLst>
                                    <p:cond delay="0"/>
                                  </p:stCondLst>
                                  <p:childTnLst>
                                    <p:set>
                                      <p:cBhvr>
                                        <p:cTn id="20" dur="1" fill="hold">
                                          <p:stCondLst>
                                            <p:cond delay="0"/>
                                          </p:stCondLst>
                                        </p:cTn>
                                        <p:tgtEl>
                                          <p:spTgt spid="754"/>
                                        </p:tgtEl>
                                        <p:attrNameLst>
                                          <p:attrName>style.visibility</p:attrName>
                                        </p:attrNameLst>
                                      </p:cBhvr>
                                      <p:to>
                                        <p:strVal val="visible"/>
                                      </p:to>
                                    </p:set>
                                    <p:animEffect transition="in" filter="fade">
                                      <p:cBhvr>
                                        <p:cTn id="21" dur="1000"/>
                                        <p:tgtEl>
                                          <p:spTgt spid="754"/>
                                        </p:tgtEl>
                                      </p:cBhvr>
                                    </p:animEffect>
                                  </p:childTnLst>
                                </p:cTn>
                              </p:par>
                              <p:par>
                                <p:cTn id="22" presetID="10" presetClass="entr" presetSubtype="0" fill="hold" nodeType="withEffect">
                                  <p:stCondLst>
                                    <p:cond delay="0"/>
                                  </p:stCondLst>
                                  <p:childTnLst>
                                    <p:set>
                                      <p:cBhvr>
                                        <p:cTn id="23" dur="1" fill="hold">
                                          <p:stCondLst>
                                            <p:cond delay="0"/>
                                          </p:stCondLst>
                                        </p:cTn>
                                        <p:tgtEl>
                                          <p:spTgt spid="748"/>
                                        </p:tgtEl>
                                        <p:attrNameLst>
                                          <p:attrName>style.visibility</p:attrName>
                                        </p:attrNameLst>
                                      </p:cBhvr>
                                      <p:to>
                                        <p:strVal val="visible"/>
                                      </p:to>
                                    </p:set>
                                    <p:animEffect transition="in" filter="fade">
                                      <p:cBhvr>
                                        <p:cTn id="24" dur="1000"/>
                                        <p:tgtEl>
                                          <p:spTgt spid="748"/>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753"/>
                                        </p:tgtEl>
                                        <p:attrNameLst>
                                          <p:attrName>style.visibility</p:attrName>
                                        </p:attrNameLst>
                                      </p:cBhvr>
                                      <p:to>
                                        <p:strVal val="visible"/>
                                      </p:to>
                                    </p:set>
                                    <p:animEffect transition="in" filter="fade">
                                      <p:cBhvr>
                                        <p:cTn id="28" dur="1000"/>
                                        <p:tgtEl>
                                          <p:spTgt spid="75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749"/>
                                        </p:tgtEl>
                                        <p:attrNameLst>
                                          <p:attrName>style.visibility</p:attrName>
                                        </p:attrNameLst>
                                      </p:cBhvr>
                                      <p:to>
                                        <p:strVal val="visible"/>
                                      </p:to>
                                    </p:set>
                                    <p:animEffect transition="in" filter="fade">
                                      <p:cBhvr>
                                        <p:cTn id="32" dur="1000"/>
                                        <p:tgtEl>
                                          <p:spTgt spid="749"/>
                                        </p:tgtEl>
                                      </p:cBhvr>
                                    </p:animEffect>
                                  </p:childTnLst>
                                </p:cTn>
                              </p:par>
                              <p:par>
                                <p:cTn id="33" presetID="10" presetClass="entr" presetSubtype="0" fill="hold" nodeType="withEffect">
                                  <p:stCondLst>
                                    <p:cond delay="0"/>
                                  </p:stCondLst>
                                  <p:childTnLst>
                                    <p:set>
                                      <p:cBhvr>
                                        <p:cTn id="34" dur="1" fill="hold">
                                          <p:stCondLst>
                                            <p:cond delay="0"/>
                                          </p:stCondLst>
                                        </p:cTn>
                                        <p:tgtEl>
                                          <p:spTgt spid="752"/>
                                        </p:tgtEl>
                                        <p:attrNameLst>
                                          <p:attrName>style.visibility</p:attrName>
                                        </p:attrNameLst>
                                      </p:cBhvr>
                                      <p:to>
                                        <p:strVal val="visible"/>
                                      </p:to>
                                    </p:set>
                                    <p:animEffect transition="in" filter="fade">
                                      <p:cBhvr>
                                        <p:cTn id="35" dur="10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7"/>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a:t>
            </a:r>
            <a:endParaRPr>
              <a:latin typeface="Arial"/>
              <a:ea typeface="Arial"/>
              <a:cs typeface="Arial"/>
              <a:sym typeface="Arial"/>
            </a:endParaRPr>
          </a:p>
        </p:txBody>
      </p:sp>
      <p:sp>
        <p:nvSpPr>
          <p:cNvPr id="762" name="Google Shape;762;p27"/>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27</a:t>
            </a:fld>
            <a:endParaRPr/>
          </a:p>
        </p:txBody>
      </p:sp>
      <p:pic>
        <p:nvPicPr>
          <p:cNvPr id="763" name="Google Shape;763;p27"/>
          <p:cNvPicPr preferRelativeResize="0"/>
          <p:nvPr/>
        </p:nvPicPr>
        <p:blipFill rotWithShape="1">
          <a:blip r:embed="rId3">
            <a:alphaModFix/>
          </a:blip>
          <a:srcRect t="20157" b="20151"/>
          <a:stretch/>
        </p:blipFill>
        <p:spPr>
          <a:xfrm>
            <a:off x="600501" y="3962544"/>
            <a:ext cx="3330363" cy="1987881"/>
          </a:xfrm>
          <a:prstGeom prst="rect">
            <a:avLst/>
          </a:prstGeom>
          <a:noFill/>
          <a:ln>
            <a:noFill/>
          </a:ln>
        </p:spPr>
      </p:pic>
      <p:pic>
        <p:nvPicPr>
          <p:cNvPr id="764" name="Google Shape;764;p27" descr="C:\Users\Adem\Downloads\undraw_add_user_ipe3.png"/>
          <p:cNvPicPr preferRelativeResize="0"/>
          <p:nvPr/>
        </p:nvPicPr>
        <p:blipFill rotWithShape="1">
          <a:blip r:embed="rId4">
            <a:alphaModFix/>
          </a:blip>
          <a:srcRect/>
          <a:stretch/>
        </p:blipFill>
        <p:spPr>
          <a:xfrm>
            <a:off x="614149" y="1203158"/>
            <a:ext cx="3343476" cy="2010888"/>
          </a:xfrm>
          <a:prstGeom prst="rect">
            <a:avLst/>
          </a:prstGeom>
          <a:noFill/>
          <a:ln>
            <a:noFill/>
          </a:ln>
        </p:spPr>
      </p:pic>
      <p:sp>
        <p:nvSpPr>
          <p:cNvPr id="765" name="Google Shape;765;p27"/>
          <p:cNvSpPr txBox="1"/>
          <p:nvPr/>
        </p:nvSpPr>
        <p:spPr>
          <a:xfrm>
            <a:off x="4050968" y="1558114"/>
            <a:ext cx="4552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rPr>
              <a:t>Gérer les profils</a:t>
            </a:r>
            <a:endParaRPr sz="2400">
              <a:solidFill>
                <a:schemeClr val="dk1"/>
              </a:solidFill>
              <a:latin typeface="Arial"/>
              <a:ea typeface="Arial"/>
              <a:cs typeface="Arial"/>
              <a:sym typeface="Arial"/>
            </a:endParaRPr>
          </a:p>
        </p:txBody>
      </p:sp>
      <p:sp>
        <p:nvSpPr>
          <p:cNvPr id="766" name="Google Shape;766;p27"/>
          <p:cNvSpPr txBox="1"/>
          <p:nvPr/>
        </p:nvSpPr>
        <p:spPr>
          <a:xfrm>
            <a:off x="4176076" y="4261725"/>
            <a:ext cx="301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rPr>
              <a:t>Gérer les clients</a:t>
            </a:r>
            <a:r>
              <a:rPr lang="fr-FR"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767" name="Google Shape;767;p27"/>
          <p:cNvSpPr/>
          <p:nvPr/>
        </p:nvSpPr>
        <p:spPr>
          <a:xfrm>
            <a:off x="4385475" y="2368848"/>
            <a:ext cx="6096000" cy="124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3F3F3F"/>
                </a:solidFill>
                <a:latin typeface="Arial"/>
                <a:ea typeface="Arial"/>
                <a:cs typeface="Arial"/>
                <a:sym typeface="Arial"/>
              </a:rPr>
              <a:t>• L’authentification de l</a:t>
            </a:r>
            <a:r>
              <a:rPr lang="fr-FR" sz="1800">
                <a:solidFill>
                  <a:srgbClr val="3F3F3F"/>
                </a:solidFill>
              </a:rPr>
              <a:t>’agent</a:t>
            </a:r>
            <a:endParaRPr/>
          </a:p>
          <a:p>
            <a:pPr marL="0" marR="0" lvl="0" indent="0" algn="l" rtl="0">
              <a:spcBef>
                <a:spcPts val="0"/>
              </a:spcBef>
              <a:spcAft>
                <a:spcPts val="0"/>
              </a:spcAft>
              <a:buNone/>
            </a:pPr>
            <a:r>
              <a:rPr lang="fr-FR" sz="1800">
                <a:solidFill>
                  <a:srgbClr val="3F3F3F"/>
                </a:solidFill>
                <a:latin typeface="Arial"/>
                <a:ea typeface="Arial"/>
                <a:cs typeface="Arial"/>
                <a:sym typeface="Arial"/>
              </a:rPr>
              <a:t>• La gestion de</a:t>
            </a:r>
            <a:r>
              <a:rPr lang="fr-FR" sz="1800">
                <a:solidFill>
                  <a:srgbClr val="3F3F3F"/>
                </a:solidFill>
              </a:rPr>
              <a:t>s agents (Ajout, Modification, Suppression)</a:t>
            </a:r>
            <a:endParaRPr/>
          </a:p>
          <a:p>
            <a:pPr marL="0" marR="0" lvl="0" indent="0" algn="l" rtl="0">
              <a:spcBef>
                <a:spcPts val="0"/>
              </a:spcBef>
              <a:spcAft>
                <a:spcPts val="0"/>
              </a:spcAft>
              <a:buNone/>
            </a:pPr>
            <a:r>
              <a:rPr lang="fr-FR" sz="1800">
                <a:solidFill>
                  <a:srgbClr val="3F3F3F"/>
                </a:solidFill>
                <a:latin typeface="Arial"/>
                <a:ea typeface="Arial"/>
                <a:cs typeface="Arial"/>
                <a:sym typeface="Arial"/>
              </a:rPr>
              <a:t>• La gestion des </a:t>
            </a:r>
            <a:r>
              <a:rPr lang="fr-FR" sz="1800">
                <a:solidFill>
                  <a:srgbClr val="3F3F3F"/>
                </a:solidFill>
              </a:rPr>
              <a:t>rôles (Ajout, Modification, Suppression)</a:t>
            </a:r>
            <a:endParaRPr sz="1800">
              <a:solidFill>
                <a:srgbClr val="3F3F3F"/>
              </a:solidFill>
            </a:endParaRPr>
          </a:p>
          <a:p>
            <a:pPr marL="0" lvl="0" indent="0" algn="l" rtl="0">
              <a:spcBef>
                <a:spcPts val="0"/>
              </a:spcBef>
              <a:spcAft>
                <a:spcPts val="0"/>
              </a:spcAft>
              <a:buClr>
                <a:schemeClr val="dk1"/>
              </a:buClr>
              <a:buFont typeface="Arial"/>
              <a:buNone/>
            </a:pPr>
            <a:r>
              <a:rPr lang="fr-FR" sz="1800">
                <a:solidFill>
                  <a:srgbClr val="3F3F3F"/>
                </a:solidFill>
              </a:rPr>
              <a:t>• La gestion des catégories (Ajout, Modification, Suppression)</a:t>
            </a:r>
            <a:endParaRPr sz="1800">
              <a:solidFill>
                <a:srgbClr val="3F3F3F"/>
              </a:solidFill>
            </a:endParaRPr>
          </a:p>
        </p:txBody>
      </p:sp>
      <p:sp>
        <p:nvSpPr>
          <p:cNvPr id="768" name="Google Shape;768;p27"/>
          <p:cNvSpPr/>
          <p:nvPr/>
        </p:nvSpPr>
        <p:spPr>
          <a:xfrm>
            <a:off x="832512" y="3156058"/>
            <a:ext cx="2579428" cy="455900"/>
          </a:xfrm>
          <a:prstGeom prst="roundRect">
            <a:avLst>
              <a:gd name="adj" fmla="val 50000"/>
            </a:avLst>
          </a:prstGeom>
          <a:solidFill>
            <a:srgbClr val="155FCD"/>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Sprint 1</a:t>
            </a:r>
            <a:endParaRPr sz="1600" b="1">
              <a:solidFill>
                <a:srgbClr val="FFFFFF"/>
              </a:solidFill>
              <a:latin typeface="Arial"/>
              <a:ea typeface="Arial"/>
              <a:cs typeface="Arial"/>
              <a:sym typeface="Arial"/>
            </a:endParaRPr>
          </a:p>
        </p:txBody>
      </p:sp>
      <p:sp>
        <p:nvSpPr>
          <p:cNvPr id="769" name="Google Shape;769;p27"/>
          <p:cNvSpPr/>
          <p:nvPr/>
        </p:nvSpPr>
        <p:spPr>
          <a:xfrm>
            <a:off x="903025" y="5915181"/>
            <a:ext cx="2579428" cy="455900"/>
          </a:xfrm>
          <a:prstGeom prst="roundRect">
            <a:avLst>
              <a:gd name="adj" fmla="val 50000"/>
            </a:avLst>
          </a:prstGeom>
          <a:solidFill>
            <a:srgbClr val="155FCD"/>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Sprint 2</a:t>
            </a:r>
            <a:endParaRPr sz="1600" b="1">
              <a:solidFill>
                <a:srgbClr val="FFFFFF"/>
              </a:solidFill>
              <a:latin typeface="Arial"/>
              <a:ea typeface="Arial"/>
              <a:cs typeface="Arial"/>
              <a:sym typeface="Arial"/>
            </a:endParaRPr>
          </a:p>
        </p:txBody>
      </p:sp>
      <p:sp>
        <p:nvSpPr>
          <p:cNvPr id="770" name="Google Shape;770;p27"/>
          <p:cNvSpPr/>
          <p:nvPr/>
        </p:nvSpPr>
        <p:spPr>
          <a:xfrm>
            <a:off x="4412773" y="4825450"/>
            <a:ext cx="6096000" cy="36933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800">
                <a:solidFill>
                  <a:srgbClr val="3F3F3F"/>
                </a:solidFill>
              </a:rPr>
              <a:t>• Ajout </a:t>
            </a:r>
            <a:endParaRPr sz="1800">
              <a:solidFill>
                <a:srgbClr val="3F3F3F"/>
              </a:solidFill>
            </a:endParaRPr>
          </a:p>
          <a:p>
            <a:pPr marL="0" lvl="0" indent="0" algn="l" rtl="0">
              <a:spcBef>
                <a:spcPts val="0"/>
              </a:spcBef>
              <a:spcAft>
                <a:spcPts val="0"/>
              </a:spcAft>
              <a:buNone/>
            </a:pPr>
            <a:r>
              <a:rPr lang="fr-FR" sz="1800">
                <a:solidFill>
                  <a:srgbClr val="3F3F3F"/>
                </a:solidFill>
              </a:rPr>
              <a:t>• Modification </a:t>
            </a:r>
            <a:endParaRPr sz="1800">
              <a:solidFill>
                <a:srgbClr val="3F3F3F"/>
              </a:solidFill>
            </a:endParaRPr>
          </a:p>
          <a:p>
            <a:pPr marL="0" lvl="0" indent="0" algn="l" rtl="0">
              <a:spcBef>
                <a:spcPts val="0"/>
              </a:spcBef>
              <a:spcAft>
                <a:spcPts val="0"/>
              </a:spcAft>
              <a:buClr>
                <a:schemeClr val="dk1"/>
              </a:buClr>
              <a:buFont typeface="Arial"/>
              <a:buNone/>
            </a:pPr>
            <a:r>
              <a:rPr lang="fr-FR" sz="1800">
                <a:solidFill>
                  <a:srgbClr val="3F3F3F"/>
                </a:solidFill>
              </a:rPr>
              <a:t>• Suppression </a:t>
            </a:r>
            <a:endParaRPr sz="1800">
              <a:solidFill>
                <a:srgbClr val="3F3F3F"/>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1000"/>
                                        <p:tgtEl>
                                          <p:spTgt spid="764"/>
                                        </p:tgtEl>
                                      </p:cBhvr>
                                    </p:animEffect>
                                  </p:childTnLst>
                                </p:cTn>
                              </p:par>
                              <p:par>
                                <p:cTn id="8" presetID="10" presetClass="entr" presetSubtype="0" fill="hold"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p:cTn id="10" dur="1000"/>
                                        <p:tgtEl>
                                          <p:spTgt spid="76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65"/>
                                        </p:tgtEl>
                                        <p:attrNameLst>
                                          <p:attrName>style.visibility</p:attrName>
                                        </p:attrNameLst>
                                      </p:cBhvr>
                                      <p:to>
                                        <p:strVal val="visible"/>
                                      </p:to>
                                    </p:set>
                                    <p:animEffect transition="in" filter="fade">
                                      <p:cBhvr>
                                        <p:cTn id="14" dur="1000"/>
                                        <p:tgtEl>
                                          <p:spTgt spid="765"/>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67"/>
                                        </p:tgtEl>
                                        <p:attrNameLst>
                                          <p:attrName>style.visibility</p:attrName>
                                        </p:attrNameLst>
                                      </p:cBhvr>
                                      <p:to>
                                        <p:strVal val="visible"/>
                                      </p:to>
                                    </p:set>
                                    <p:animEffect transition="in" filter="fade">
                                      <p:cBhvr>
                                        <p:cTn id="18" dur="1000"/>
                                        <p:tgtEl>
                                          <p:spTgt spid="767"/>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763"/>
                                        </p:tgtEl>
                                        <p:attrNameLst>
                                          <p:attrName>style.visibility</p:attrName>
                                        </p:attrNameLst>
                                      </p:cBhvr>
                                      <p:to>
                                        <p:strVal val="visible"/>
                                      </p:to>
                                    </p:set>
                                    <p:animEffect transition="in" filter="fade">
                                      <p:cBhvr>
                                        <p:cTn id="22" dur="1000"/>
                                        <p:tgtEl>
                                          <p:spTgt spid="763"/>
                                        </p:tgtEl>
                                      </p:cBhvr>
                                    </p:animEffect>
                                  </p:childTnLst>
                                </p:cTn>
                              </p:par>
                              <p:par>
                                <p:cTn id="23" presetID="10" presetClass="entr" presetSubtype="0" fill="hold" nodeType="withEffect">
                                  <p:stCondLst>
                                    <p:cond delay="0"/>
                                  </p:stCondLst>
                                  <p:childTnLst>
                                    <p:set>
                                      <p:cBhvr>
                                        <p:cTn id="24" dur="1" fill="hold">
                                          <p:stCondLst>
                                            <p:cond delay="0"/>
                                          </p:stCondLst>
                                        </p:cTn>
                                        <p:tgtEl>
                                          <p:spTgt spid="769"/>
                                        </p:tgtEl>
                                        <p:attrNameLst>
                                          <p:attrName>style.visibility</p:attrName>
                                        </p:attrNameLst>
                                      </p:cBhvr>
                                      <p:to>
                                        <p:strVal val="visible"/>
                                      </p:to>
                                    </p:set>
                                    <p:animEffect transition="in" filter="fade">
                                      <p:cBhvr>
                                        <p:cTn id="25" dur="1000"/>
                                        <p:tgtEl>
                                          <p:spTgt spid="769"/>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766"/>
                                        </p:tgtEl>
                                        <p:attrNameLst>
                                          <p:attrName>style.visibility</p:attrName>
                                        </p:attrNameLst>
                                      </p:cBhvr>
                                      <p:to>
                                        <p:strVal val="visible"/>
                                      </p:to>
                                    </p:set>
                                    <p:animEffect transition="in" filter="fade">
                                      <p:cBhvr>
                                        <p:cTn id="29" dur="1000"/>
                                        <p:tgtEl>
                                          <p:spTgt spid="766"/>
                                        </p:tgtEl>
                                      </p:cBhvr>
                                    </p:animEffect>
                                  </p:childTnLst>
                                </p:cTn>
                              </p:par>
                              <p:par>
                                <p:cTn id="30" presetID="10" presetClass="entr" presetSubtype="0" fill="hold" nodeType="withEffect">
                                  <p:stCondLst>
                                    <p:cond delay="0"/>
                                  </p:stCondLst>
                                  <p:childTnLst>
                                    <p:set>
                                      <p:cBhvr>
                                        <p:cTn id="31" dur="1" fill="hold">
                                          <p:stCondLst>
                                            <p:cond delay="0"/>
                                          </p:stCondLst>
                                        </p:cTn>
                                        <p:tgtEl>
                                          <p:spTgt spid="770"/>
                                        </p:tgtEl>
                                        <p:attrNameLst>
                                          <p:attrName>style.visibility</p:attrName>
                                        </p:attrNameLst>
                                      </p:cBhvr>
                                      <p:to>
                                        <p:strVal val="visible"/>
                                      </p:to>
                                    </p:set>
                                    <p:animEffect transition="in" filter="fade">
                                      <p:cBhvr>
                                        <p:cTn id="32"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333671bae8_0_9"/>
          <p:cNvSpPr txBox="1">
            <a:spLocks noGrp="1"/>
          </p:cNvSpPr>
          <p:nvPr>
            <p:ph type="title"/>
          </p:nvPr>
        </p:nvSpPr>
        <p:spPr>
          <a:xfrm>
            <a:off x="731178" y="468129"/>
            <a:ext cx="10729500" cy="77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a:t>
            </a:r>
            <a:endParaRPr>
              <a:latin typeface="Arial"/>
              <a:ea typeface="Arial"/>
              <a:cs typeface="Arial"/>
              <a:sym typeface="Arial"/>
            </a:endParaRPr>
          </a:p>
        </p:txBody>
      </p:sp>
      <p:sp>
        <p:nvSpPr>
          <p:cNvPr id="776" name="Google Shape;776;g1333671bae8_0_9"/>
          <p:cNvSpPr txBox="1">
            <a:spLocks noGrp="1"/>
          </p:cNvSpPr>
          <p:nvPr>
            <p:ph type="sldNum" idx="12"/>
          </p:nvPr>
        </p:nvSpPr>
        <p:spPr>
          <a:xfrm>
            <a:off x="8717622" y="6195417"/>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28</a:t>
            </a:fld>
            <a:endParaRPr/>
          </a:p>
        </p:txBody>
      </p:sp>
      <p:pic>
        <p:nvPicPr>
          <p:cNvPr id="777" name="Google Shape;777;g1333671bae8_0_9"/>
          <p:cNvPicPr preferRelativeResize="0"/>
          <p:nvPr/>
        </p:nvPicPr>
        <p:blipFill rotWithShape="1">
          <a:blip r:embed="rId3">
            <a:alphaModFix/>
          </a:blip>
          <a:srcRect t="7627" b="7627"/>
          <a:stretch/>
        </p:blipFill>
        <p:spPr>
          <a:xfrm>
            <a:off x="600501" y="3962544"/>
            <a:ext cx="3330364" cy="1987880"/>
          </a:xfrm>
          <a:prstGeom prst="rect">
            <a:avLst/>
          </a:prstGeom>
          <a:noFill/>
          <a:ln>
            <a:noFill/>
          </a:ln>
        </p:spPr>
      </p:pic>
      <p:pic>
        <p:nvPicPr>
          <p:cNvPr id="778" name="Google Shape;778;g1333671bae8_0_9"/>
          <p:cNvPicPr preferRelativeResize="0"/>
          <p:nvPr/>
        </p:nvPicPr>
        <p:blipFill rotWithShape="1">
          <a:blip r:embed="rId4">
            <a:alphaModFix/>
          </a:blip>
          <a:srcRect l="17276" r="17282"/>
          <a:stretch/>
        </p:blipFill>
        <p:spPr>
          <a:xfrm>
            <a:off x="614150" y="1203150"/>
            <a:ext cx="3084351" cy="2010901"/>
          </a:xfrm>
          <a:prstGeom prst="rect">
            <a:avLst/>
          </a:prstGeom>
          <a:noFill/>
          <a:ln>
            <a:noFill/>
          </a:ln>
        </p:spPr>
      </p:pic>
      <p:sp>
        <p:nvSpPr>
          <p:cNvPr id="779" name="Google Shape;779;g1333671bae8_0_9"/>
          <p:cNvSpPr txBox="1"/>
          <p:nvPr/>
        </p:nvSpPr>
        <p:spPr>
          <a:xfrm>
            <a:off x="3807518" y="1762564"/>
            <a:ext cx="4552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rPr>
              <a:t>Suivi des clients</a:t>
            </a:r>
            <a:endParaRPr sz="2400">
              <a:solidFill>
                <a:schemeClr val="dk1"/>
              </a:solidFill>
              <a:latin typeface="Arial"/>
              <a:ea typeface="Arial"/>
              <a:cs typeface="Arial"/>
              <a:sym typeface="Arial"/>
            </a:endParaRPr>
          </a:p>
        </p:txBody>
      </p:sp>
      <p:sp>
        <p:nvSpPr>
          <p:cNvPr id="780" name="Google Shape;780;g1333671bae8_0_9"/>
          <p:cNvSpPr txBox="1"/>
          <p:nvPr/>
        </p:nvSpPr>
        <p:spPr>
          <a:xfrm>
            <a:off x="3990228" y="4310150"/>
            <a:ext cx="4187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rPr>
              <a:t>Gérer les tâches à faire</a:t>
            </a:r>
            <a:r>
              <a:rPr lang="fr-FR"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781" name="Google Shape;781;g1333671bae8_0_9"/>
          <p:cNvSpPr/>
          <p:nvPr/>
        </p:nvSpPr>
        <p:spPr>
          <a:xfrm>
            <a:off x="3930877" y="2314738"/>
            <a:ext cx="38157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rgbClr val="3F3F3F"/>
                </a:solidFill>
                <a:latin typeface="Arial"/>
                <a:ea typeface="Arial"/>
                <a:cs typeface="Arial"/>
                <a:sym typeface="Arial"/>
              </a:rPr>
              <a:t>•</a:t>
            </a:r>
            <a:r>
              <a:rPr lang="fr-FR" sz="1800">
                <a:solidFill>
                  <a:srgbClr val="3F3F3F"/>
                </a:solidFill>
              </a:rPr>
              <a:t> Ajout</a:t>
            </a:r>
            <a:endParaRPr/>
          </a:p>
          <a:p>
            <a:pPr marL="0" marR="0" lvl="0" indent="0" algn="l" rtl="0">
              <a:spcBef>
                <a:spcPts val="0"/>
              </a:spcBef>
              <a:spcAft>
                <a:spcPts val="0"/>
              </a:spcAft>
              <a:buNone/>
            </a:pPr>
            <a:r>
              <a:rPr lang="fr-FR" sz="1800">
                <a:solidFill>
                  <a:srgbClr val="3F3F3F"/>
                </a:solidFill>
                <a:latin typeface="Arial"/>
                <a:ea typeface="Arial"/>
                <a:cs typeface="Arial"/>
                <a:sym typeface="Arial"/>
              </a:rPr>
              <a:t>• </a:t>
            </a:r>
            <a:r>
              <a:rPr lang="fr-FR" sz="1800">
                <a:solidFill>
                  <a:srgbClr val="3F3F3F"/>
                </a:solidFill>
              </a:rPr>
              <a:t>Modification</a:t>
            </a:r>
            <a:endParaRPr/>
          </a:p>
          <a:p>
            <a:pPr marL="0" marR="0" lvl="0" indent="0" algn="l" rtl="0">
              <a:spcBef>
                <a:spcPts val="0"/>
              </a:spcBef>
              <a:spcAft>
                <a:spcPts val="0"/>
              </a:spcAft>
              <a:buNone/>
            </a:pPr>
            <a:r>
              <a:rPr lang="fr-FR" sz="1800">
                <a:solidFill>
                  <a:srgbClr val="3F3F3F"/>
                </a:solidFill>
                <a:latin typeface="Arial"/>
                <a:ea typeface="Arial"/>
                <a:cs typeface="Arial"/>
                <a:sym typeface="Arial"/>
              </a:rPr>
              <a:t>• </a:t>
            </a:r>
            <a:r>
              <a:rPr lang="fr-FR" sz="1800">
                <a:solidFill>
                  <a:srgbClr val="3F3F3F"/>
                </a:solidFill>
              </a:rPr>
              <a:t>Suppression</a:t>
            </a:r>
            <a:r>
              <a:rPr lang="fr-FR"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782" name="Google Shape;782;g1333671bae8_0_9"/>
          <p:cNvSpPr/>
          <p:nvPr/>
        </p:nvSpPr>
        <p:spPr>
          <a:xfrm>
            <a:off x="832512" y="3156058"/>
            <a:ext cx="2579400" cy="456000"/>
          </a:xfrm>
          <a:prstGeom prst="roundRect">
            <a:avLst>
              <a:gd name="adj" fmla="val 50000"/>
            </a:avLst>
          </a:prstGeom>
          <a:solidFill>
            <a:srgbClr val="155FCD"/>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Sprint </a:t>
            </a:r>
            <a:r>
              <a:rPr lang="fr-FR" sz="1600" b="1">
                <a:solidFill>
                  <a:schemeClr val="lt1"/>
                </a:solidFill>
              </a:rPr>
              <a:t>3</a:t>
            </a:r>
            <a:endParaRPr sz="1600" b="1">
              <a:solidFill>
                <a:srgbClr val="FFFFFF"/>
              </a:solidFill>
              <a:latin typeface="Arial"/>
              <a:ea typeface="Arial"/>
              <a:cs typeface="Arial"/>
              <a:sym typeface="Arial"/>
            </a:endParaRPr>
          </a:p>
        </p:txBody>
      </p:sp>
      <p:sp>
        <p:nvSpPr>
          <p:cNvPr id="783" name="Google Shape;783;g1333671bae8_0_9"/>
          <p:cNvSpPr/>
          <p:nvPr/>
        </p:nvSpPr>
        <p:spPr>
          <a:xfrm>
            <a:off x="903025" y="5915181"/>
            <a:ext cx="2579400" cy="456000"/>
          </a:xfrm>
          <a:prstGeom prst="roundRect">
            <a:avLst>
              <a:gd name="adj" fmla="val 50000"/>
            </a:avLst>
          </a:prstGeom>
          <a:solidFill>
            <a:srgbClr val="155FCD"/>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Sprint </a:t>
            </a:r>
            <a:r>
              <a:rPr lang="fr-FR" sz="1600" b="1">
                <a:solidFill>
                  <a:schemeClr val="lt1"/>
                </a:solidFill>
              </a:rPr>
              <a:t>4</a:t>
            </a:r>
            <a:endParaRPr sz="1600" b="1">
              <a:solidFill>
                <a:srgbClr val="FFFFFF"/>
              </a:solidFill>
              <a:latin typeface="Arial"/>
              <a:ea typeface="Arial"/>
              <a:cs typeface="Arial"/>
              <a:sym typeface="Arial"/>
            </a:endParaRPr>
          </a:p>
        </p:txBody>
      </p:sp>
      <p:sp>
        <p:nvSpPr>
          <p:cNvPr id="784" name="Google Shape;784;g1333671bae8_0_9"/>
          <p:cNvSpPr/>
          <p:nvPr/>
        </p:nvSpPr>
        <p:spPr>
          <a:xfrm>
            <a:off x="4050974" y="4771850"/>
            <a:ext cx="39408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fr-FR" sz="1800">
                <a:solidFill>
                  <a:srgbClr val="3F3F3F"/>
                </a:solidFill>
              </a:rPr>
              <a:t>• Ajout</a:t>
            </a:r>
            <a:endParaRPr>
              <a:solidFill>
                <a:schemeClr val="dk1"/>
              </a:solidFill>
            </a:endParaRPr>
          </a:p>
          <a:p>
            <a:pPr marL="0" lvl="0" indent="0" algn="l" rtl="0">
              <a:spcBef>
                <a:spcPts val="0"/>
              </a:spcBef>
              <a:spcAft>
                <a:spcPts val="0"/>
              </a:spcAft>
              <a:buClr>
                <a:schemeClr val="dk1"/>
              </a:buClr>
              <a:buFont typeface="Arial"/>
              <a:buNone/>
            </a:pPr>
            <a:r>
              <a:rPr lang="fr-FR" sz="1800">
                <a:solidFill>
                  <a:srgbClr val="3F3F3F"/>
                </a:solidFill>
              </a:rPr>
              <a:t>• Modification</a:t>
            </a:r>
            <a:endParaRPr>
              <a:solidFill>
                <a:schemeClr val="dk1"/>
              </a:solidFill>
            </a:endParaRPr>
          </a:p>
          <a:p>
            <a:pPr marL="0" lvl="0" indent="0" algn="l" rtl="0">
              <a:spcBef>
                <a:spcPts val="0"/>
              </a:spcBef>
              <a:spcAft>
                <a:spcPts val="0"/>
              </a:spcAft>
              <a:buClr>
                <a:schemeClr val="dk1"/>
              </a:buClr>
              <a:buFont typeface="Arial"/>
              <a:buNone/>
            </a:pPr>
            <a:r>
              <a:rPr lang="fr-FR" sz="1800">
                <a:solidFill>
                  <a:srgbClr val="3F3F3F"/>
                </a:solidFill>
              </a:rPr>
              <a:t>• Suppression</a:t>
            </a:r>
            <a:r>
              <a:rPr lang="fr-FR" sz="1800">
                <a:solidFill>
                  <a:schemeClr val="dk1"/>
                </a:solidFill>
              </a:rPr>
              <a:t> </a:t>
            </a:r>
            <a:endParaRPr sz="1800">
              <a:solidFill>
                <a:srgbClr val="3F3F3F"/>
              </a:solidFill>
            </a:endParaRPr>
          </a:p>
        </p:txBody>
      </p:sp>
      <p:pic>
        <p:nvPicPr>
          <p:cNvPr id="785" name="Google Shape;785;g1333671bae8_0_9" descr="C:\Users\Adem\Downloads\undraw_solution_mindset_34bi.png"/>
          <p:cNvPicPr preferRelativeResize="0"/>
          <p:nvPr/>
        </p:nvPicPr>
        <p:blipFill rotWithShape="1">
          <a:blip r:embed="rId5">
            <a:alphaModFix/>
          </a:blip>
          <a:srcRect b="11535"/>
          <a:stretch/>
        </p:blipFill>
        <p:spPr>
          <a:xfrm>
            <a:off x="8469351" y="1308944"/>
            <a:ext cx="3330364" cy="1987880"/>
          </a:xfrm>
          <a:prstGeom prst="rect">
            <a:avLst/>
          </a:prstGeom>
          <a:noFill/>
          <a:ln>
            <a:noFill/>
          </a:ln>
        </p:spPr>
      </p:pic>
      <p:sp>
        <p:nvSpPr>
          <p:cNvPr id="786" name="Google Shape;786;g1333671bae8_0_9"/>
          <p:cNvSpPr/>
          <p:nvPr/>
        </p:nvSpPr>
        <p:spPr>
          <a:xfrm>
            <a:off x="8771875" y="3261581"/>
            <a:ext cx="2579400" cy="456000"/>
          </a:xfrm>
          <a:prstGeom prst="roundRect">
            <a:avLst>
              <a:gd name="adj" fmla="val 50000"/>
            </a:avLst>
          </a:prstGeom>
          <a:solidFill>
            <a:srgbClr val="155FCD"/>
          </a:solidFill>
          <a:ln>
            <a:noFill/>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FR" sz="1600" b="1">
                <a:solidFill>
                  <a:schemeClr val="lt1"/>
                </a:solidFill>
                <a:latin typeface="Arial"/>
                <a:ea typeface="Arial"/>
                <a:cs typeface="Arial"/>
                <a:sym typeface="Arial"/>
              </a:rPr>
              <a:t>Sprint </a:t>
            </a:r>
            <a:r>
              <a:rPr lang="fr-FR" sz="1600" b="1">
                <a:solidFill>
                  <a:schemeClr val="lt1"/>
                </a:solidFill>
              </a:rPr>
              <a:t>5</a:t>
            </a:r>
            <a:endParaRPr sz="1600" b="1">
              <a:solidFill>
                <a:srgbClr val="FFFFFF"/>
              </a:solidFill>
              <a:latin typeface="Arial"/>
              <a:ea typeface="Arial"/>
              <a:cs typeface="Arial"/>
              <a:sym typeface="Arial"/>
            </a:endParaRPr>
          </a:p>
        </p:txBody>
      </p:sp>
      <p:sp>
        <p:nvSpPr>
          <p:cNvPr id="787" name="Google Shape;787;g1333671bae8_0_9"/>
          <p:cNvSpPr txBox="1"/>
          <p:nvPr/>
        </p:nvSpPr>
        <p:spPr>
          <a:xfrm>
            <a:off x="8771878" y="3962550"/>
            <a:ext cx="4187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rPr>
              <a:t>Gérer les modèles de </a:t>
            </a:r>
            <a:endParaRPr sz="2400">
              <a:solidFill>
                <a:schemeClr val="dk1"/>
              </a:solidFill>
            </a:endParaRPr>
          </a:p>
          <a:p>
            <a:pPr marL="0" marR="0" lvl="0" indent="0" algn="l" rtl="0">
              <a:spcBef>
                <a:spcPts val="0"/>
              </a:spcBef>
              <a:spcAft>
                <a:spcPts val="0"/>
              </a:spcAft>
              <a:buNone/>
            </a:pPr>
            <a:r>
              <a:rPr lang="fr-FR" sz="2400">
                <a:solidFill>
                  <a:schemeClr val="dk1"/>
                </a:solidFill>
              </a:rPr>
              <a:t>cahier de charge </a:t>
            </a:r>
            <a:r>
              <a:rPr lang="fr-FR"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788" name="Google Shape;788;g1333671bae8_0_9"/>
          <p:cNvSpPr/>
          <p:nvPr/>
        </p:nvSpPr>
        <p:spPr>
          <a:xfrm>
            <a:off x="8895174" y="4870300"/>
            <a:ext cx="39408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fr-FR" sz="1800">
                <a:solidFill>
                  <a:srgbClr val="3F3F3F"/>
                </a:solidFill>
              </a:rPr>
              <a:t>• Ajout</a:t>
            </a:r>
            <a:endParaRPr>
              <a:solidFill>
                <a:schemeClr val="dk1"/>
              </a:solidFill>
            </a:endParaRPr>
          </a:p>
          <a:p>
            <a:pPr marL="0" lvl="0" indent="0" algn="l" rtl="0">
              <a:spcBef>
                <a:spcPts val="0"/>
              </a:spcBef>
              <a:spcAft>
                <a:spcPts val="0"/>
              </a:spcAft>
              <a:buClr>
                <a:schemeClr val="dk1"/>
              </a:buClr>
              <a:buFont typeface="Arial"/>
              <a:buNone/>
            </a:pPr>
            <a:r>
              <a:rPr lang="fr-FR" sz="1800">
                <a:solidFill>
                  <a:srgbClr val="3F3F3F"/>
                </a:solidFill>
              </a:rPr>
              <a:t>• Modification</a:t>
            </a:r>
            <a:endParaRPr>
              <a:solidFill>
                <a:schemeClr val="dk1"/>
              </a:solidFill>
            </a:endParaRPr>
          </a:p>
          <a:p>
            <a:pPr marL="0" marR="0" lvl="0" indent="0" algn="l" rtl="0">
              <a:spcBef>
                <a:spcPts val="0"/>
              </a:spcBef>
              <a:spcAft>
                <a:spcPts val="0"/>
              </a:spcAft>
              <a:buNone/>
            </a:pPr>
            <a:r>
              <a:rPr lang="fr-FR" sz="1800">
                <a:solidFill>
                  <a:srgbClr val="3F3F3F"/>
                </a:solidFill>
              </a:rPr>
              <a:t>• Suppression</a:t>
            </a:r>
            <a:r>
              <a:rPr lang="fr-FR" sz="1800">
                <a:solidFill>
                  <a:schemeClr val="dk1"/>
                </a:solidFill>
              </a:rPr>
              <a:t> </a:t>
            </a:r>
            <a:r>
              <a:rPr lang="fr-FR" sz="1800">
                <a:solidFill>
                  <a:srgbClr val="3F3F3F"/>
                </a:solidFill>
                <a:latin typeface="Arial"/>
                <a:ea typeface="Arial"/>
                <a:cs typeface="Arial"/>
                <a:sym typeface="Arial"/>
              </a:rPr>
              <a:t> </a:t>
            </a:r>
            <a:endParaRPr sz="1800">
              <a:solidFill>
                <a:srgbClr val="3F3F3F"/>
              </a:solidFill>
              <a:latin typeface="Arial"/>
              <a:ea typeface="Arial"/>
              <a:cs typeface="Arial"/>
              <a:sym typeface="Arial"/>
            </a:endParaRPr>
          </a:p>
          <a:p>
            <a:pPr marL="0" marR="0" lvl="0" indent="0" algn="l" rtl="0">
              <a:spcBef>
                <a:spcPts val="0"/>
              </a:spcBef>
              <a:spcAft>
                <a:spcPts val="0"/>
              </a:spcAft>
              <a:buNone/>
            </a:pPr>
            <a:endParaRPr sz="1800">
              <a:solidFill>
                <a:srgbClr val="3F3F3F"/>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1000"/>
                                        <p:tgtEl>
                                          <p:spTgt spid="778"/>
                                        </p:tgtEl>
                                      </p:cBhvr>
                                    </p:animEffect>
                                  </p:childTnLst>
                                </p:cTn>
                              </p:par>
                              <p:par>
                                <p:cTn id="8" presetID="10" presetClass="entr" presetSubtype="0" fill="hold" nodeType="withEffect">
                                  <p:stCondLst>
                                    <p:cond delay="0"/>
                                  </p:stCondLst>
                                  <p:childTnLst>
                                    <p:set>
                                      <p:cBhvr>
                                        <p:cTn id="9" dur="1" fill="hold">
                                          <p:stCondLst>
                                            <p:cond delay="0"/>
                                          </p:stCondLst>
                                        </p:cTn>
                                        <p:tgtEl>
                                          <p:spTgt spid="782"/>
                                        </p:tgtEl>
                                        <p:attrNameLst>
                                          <p:attrName>style.visibility</p:attrName>
                                        </p:attrNameLst>
                                      </p:cBhvr>
                                      <p:to>
                                        <p:strVal val="visible"/>
                                      </p:to>
                                    </p:set>
                                    <p:animEffect transition="in" filter="fade">
                                      <p:cBhvr>
                                        <p:cTn id="10" dur="1000"/>
                                        <p:tgtEl>
                                          <p:spTgt spid="78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79"/>
                                        </p:tgtEl>
                                        <p:attrNameLst>
                                          <p:attrName>style.visibility</p:attrName>
                                        </p:attrNameLst>
                                      </p:cBhvr>
                                      <p:to>
                                        <p:strVal val="visible"/>
                                      </p:to>
                                    </p:set>
                                    <p:animEffect transition="in" filter="fade">
                                      <p:cBhvr>
                                        <p:cTn id="14" dur="1000"/>
                                        <p:tgtEl>
                                          <p:spTgt spid="779"/>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781"/>
                                        </p:tgtEl>
                                        <p:attrNameLst>
                                          <p:attrName>style.visibility</p:attrName>
                                        </p:attrNameLst>
                                      </p:cBhvr>
                                      <p:to>
                                        <p:strVal val="visible"/>
                                      </p:to>
                                    </p:set>
                                    <p:animEffect transition="in" filter="fade">
                                      <p:cBhvr>
                                        <p:cTn id="18" dur="1000"/>
                                        <p:tgtEl>
                                          <p:spTgt spid="781"/>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777"/>
                                        </p:tgtEl>
                                        <p:attrNameLst>
                                          <p:attrName>style.visibility</p:attrName>
                                        </p:attrNameLst>
                                      </p:cBhvr>
                                      <p:to>
                                        <p:strVal val="visible"/>
                                      </p:to>
                                    </p:set>
                                    <p:animEffect transition="in" filter="fade">
                                      <p:cBhvr>
                                        <p:cTn id="22" dur="1000"/>
                                        <p:tgtEl>
                                          <p:spTgt spid="777"/>
                                        </p:tgtEl>
                                      </p:cBhvr>
                                    </p:animEffect>
                                  </p:childTnLst>
                                </p:cTn>
                              </p:par>
                              <p:par>
                                <p:cTn id="23" presetID="10" presetClass="entr" presetSubtype="0" fill="hold" nodeType="withEffect">
                                  <p:stCondLst>
                                    <p:cond delay="0"/>
                                  </p:stCondLst>
                                  <p:childTnLst>
                                    <p:set>
                                      <p:cBhvr>
                                        <p:cTn id="24" dur="1" fill="hold">
                                          <p:stCondLst>
                                            <p:cond delay="0"/>
                                          </p:stCondLst>
                                        </p:cTn>
                                        <p:tgtEl>
                                          <p:spTgt spid="783"/>
                                        </p:tgtEl>
                                        <p:attrNameLst>
                                          <p:attrName>style.visibility</p:attrName>
                                        </p:attrNameLst>
                                      </p:cBhvr>
                                      <p:to>
                                        <p:strVal val="visible"/>
                                      </p:to>
                                    </p:set>
                                    <p:animEffect transition="in" filter="fade">
                                      <p:cBhvr>
                                        <p:cTn id="25" dur="1000"/>
                                        <p:tgtEl>
                                          <p:spTgt spid="783"/>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780"/>
                                        </p:tgtEl>
                                        <p:attrNameLst>
                                          <p:attrName>style.visibility</p:attrName>
                                        </p:attrNameLst>
                                      </p:cBhvr>
                                      <p:to>
                                        <p:strVal val="visible"/>
                                      </p:to>
                                    </p:set>
                                    <p:animEffect transition="in" filter="fade">
                                      <p:cBhvr>
                                        <p:cTn id="29" dur="1000"/>
                                        <p:tgtEl>
                                          <p:spTgt spid="780"/>
                                        </p:tgtEl>
                                      </p:cBhvr>
                                    </p:animEffect>
                                  </p:childTnLst>
                                </p:cTn>
                              </p:par>
                              <p:par>
                                <p:cTn id="30" presetID="10" presetClass="entr" presetSubtype="0" fill="hold" nodeType="withEffect">
                                  <p:stCondLst>
                                    <p:cond delay="0"/>
                                  </p:stCondLst>
                                  <p:childTnLst>
                                    <p:set>
                                      <p:cBhvr>
                                        <p:cTn id="31" dur="1" fill="hold">
                                          <p:stCondLst>
                                            <p:cond delay="0"/>
                                          </p:stCondLst>
                                        </p:cTn>
                                        <p:tgtEl>
                                          <p:spTgt spid="784"/>
                                        </p:tgtEl>
                                        <p:attrNameLst>
                                          <p:attrName>style.visibility</p:attrName>
                                        </p:attrNameLst>
                                      </p:cBhvr>
                                      <p:to>
                                        <p:strVal val="visible"/>
                                      </p:to>
                                    </p:set>
                                    <p:animEffect transition="in" filter="fade">
                                      <p:cBhvr>
                                        <p:cTn id="32" dur="10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28"/>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29</a:t>
            </a:fld>
            <a:endParaRPr/>
          </a:p>
        </p:txBody>
      </p:sp>
      <p:pic>
        <p:nvPicPr>
          <p:cNvPr id="794" name="Google Shape;794;p28"/>
          <p:cNvPicPr preferRelativeResize="0"/>
          <p:nvPr/>
        </p:nvPicPr>
        <p:blipFill>
          <a:blip r:embed="rId3">
            <a:alphaModFix/>
          </a:blip>
          <a:stretch>
            <a:fillRect/>
          </a:stretch>
        </p:blipFill>
        <p:spPr>
          <a:xfrm>
            <a:off x="2647850" y="134450"/>
            <a:ext cx="6400400" cy="6561976"/>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3"/>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3"/>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3"/>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3"/>
          <p:cNvSpPr txBox="1"/>
          <p:nvPr/>
        </p:nvSpPr>
        <p:spPr>
          <a:xfrm>
            <a:off x="2423886" y="3008899"/>
            <a:ext cx="7344228" cy="92333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6000" b="1">
                <a:solidFill>
                  <a:schemeClr val="accent1"/>
                </a:solidFill>
                <a:latin typeface="Arial"/>
                <a:ea typeface="Arial"/>
                <a:cs typeface="Arial"/>
                <a:sym typeface="Arial"/>
              </a:rPr>
              <a:t>Introduction</a:t>
            </a:r>
            <a:endParaRPr sz="6000" b="1">
              <a:solidFill>
                <a:schemeClr val="accent1"/>
              </a:solidFill>
              <a:latin typeface="Arial"/>
              <a:ea typeface="Arial"/>
              <a:cs typeface="Arial"/>
              <a:sym typeface="Arial"/>
            </a:endParaRPr>
          </a:p>
        </p:txBody>
      </p:sp>
      <p:sp>
        <p:nvSpPr>
          <p:cNvPr id="213" name="Google Shape;213;p3"/>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214" name="Google Shape;214;p3"/>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3"/>
          <p:cNvSpPr txBox="1"/>
          <p:nvPr/>
        </p:nvSpPr>
        <p:spPr>
          <a:xfrm>
            <a:off x="5775314" y="1885215"/>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800" b="1">
                <a:solidFill>
                  <a:schemeClr val="lt1"/>
                </a:solidFill>
                <a:latin typeface="Arial"/>
                <a:ea typeface="Arial"/>
                <a:cs typeface="Arial"/>
                <a:sym typeface="Arial"/>
              </a:rPr>
              <a:t>01</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10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1333671bae8_0_72"/>
          <p:cNvSpPr txBox="1">
            <a:spLocks noGrp="1"/>
          </p:cNvSpPr>
          <p:nvPr>
            <p:ph type="sldNum" idx="12"/>
          </p:nvPr>
        </p:nvSpPr>
        <p:spPr>
          <a:xfrm>
            <a:off x="8717622" y="6195417"/>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30</a:t>
            </a:fld>
            <a:endParaRPr/>
          </a:p>
        </p:txBody>
      </p:sp>
      <p:pic>
        <p:nvPicPr>
          <p:cNvPr id="800" name="Google Shape;800;g1333671bae8_0_72"/>
          <p:cNvPicPr preferRelativeResize="0"/>
          <p:nvPr/>
        </p:nvPicPr>
        <p:blipFill>
          <a:blip r:embed="rId3">
            <a:alphaModFix/>
          </a:blip>
          <a:stretch>
            <a:fillRect/>
          </a:stretch>
        </p:blipFill>
        <p:spPr>
          <a:xfrm>
            <a:off x="1462950" y="666750"/>
            <a:ext cx="9039475" cy="5796275"/>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1333671bae8_0_52"/>
          <p:cNvSpPr txBox="1">
            <a:spLocks noGrp="1"/>
          </p:cNvSpPr>
          <p:nvPr>
            <p:ph type="title"/>
          </p:nvPr>
        </p:nvSpPr>
        <p:spPr>
          <a:xfrm>
            <a:off x="731178" y="468129"/>
            <a:ext cx="10729500" cy="77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1</a:t>
            </a:r>
            <a:endParaRPr>
              <a:latin typeface="Arial"/>
              <a:ea typeface="Arial"/>
              <a:cs typeface="Arial"/>
              <a:sym typeface="Arial"/>
            </a:endParaRPr>
          </a:p>
        </p:txBody>
      </p:sp>
      <p:sp>
        <p:nvSpPr>
          <p:cNvPr id="806" name="Google Shape;806;g1333671bae8_0_52"/>
          <p:cNvSpPr txBox="1">
            <a:spLocks noGrp="1"/>
          </p:cNvSpPr>
          <p:nvPr>
            <p:ph type="sldNum" idx="12"/>
          </p:nvPr>
        </p:nvSpPr>
        <p:spPr>
          <a:xfrm>
            <a:off x="8717622" y="6195417"/>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31</a:t>
            </a:fld>
            <a:endParaRPr/>
          </a:p>
        </p:txBody>
      </p:sp>
      <p:pic>
        <p:nvPicPr>
          <p:cNvPr id="807" name="Google Shape;807;g1333671bae8_0_52" descr="C:\wamp64\www\PFE\29455-9-computer-monitor-screen.png"/>
          <p:cNvPicPr preferRelativeResize="0"/>
          <p:nvPr/>
        </p:nvPicPr>
        <p:blipFill rotWithShape="1">
          <a:blip r:embed="rId3">
            <a:alphaModFix/>
          </a:blip>
          <a:srcRect/>
          <a:stretch/>
        </p:blipFill>
        <p:spPr>
          <a:xfrm>
            <a:off x="779485" y="1310042"/>
            <a:ext cx="6467475" cy="5188735"/>
          </a:xfrm>
          <a:prstGeom prst="rect">
            <a:avLst/>
          </a:prstGeom>
          <a:noFill/>
          <a:ln>
            <a:noFill/>
          </a:ln>
        </p:spPr>
      </p:pic>
      <p:sp>
        <p:nvSpPr>
          <p:cNvPr id="808" name="Google Shape;808;g1333671bae8_0_52"/>
          <p:cNvSpPr txBox="1"/>
          <p:nvPr/>
        </p:nvSpPr>
        <p:spPr>
          <a:xfrm>
            <a:off x="7629098" y="2811438"/>
            <a:ext cx="38487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a:solidFill>
                  <a:schemeClr val="dk1"/>
                </a:solidFill>
                <a:latin typeface="Arial"/>
                <a:ea typeface="Arial"/>
                <a:cs typeface="Arial"/>
                <a:sym typeface="Arial"/>
              </a:rPr>
              <a:t>Interface </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fr-FR" sz="2800">
                <a:solidFill>
                  <a:schemeClr val="dk1"/>
                </a:solidFill>
              </a:rPr>
              <a:t>« Authentification »</a:t>
            </a:r>
            <a:endParaRPr sz="2800">
              <a:solidFill>
                <a:schemeClr val="dk1"/>
              </a:solidFill>
              <a:latin typeface="Arial"/>
              <a:ea typeface="Arial"/>
              <a:cs typeface="Arial"/>
              <a:sym typeface="Arial"/>
            </a:endParaRPr>
          </a:p>
        </p:txBody>
      </p:sp>
      <p:pic>
        <p:nvPicPr>
          <p:cNvPr id="809" name="Google Shape;809;g1333671bae8_0_52" descr="C:\Users\Adem\Downloads\undraw_real-time_sync_o57k.png"/>
          <p:cNvPicPr preferRelativeResize="0"/>
          <p:nvPr/>
        </p:nvPicPr>
        <p:blipFill rotWithShape="1">
          <a:blip r:embed="rId4">
            <a:alphaModFix/>
          </a:blip>
          <a:srcRect/>
          <a:stretch/>
        </p:blipFill>
        <p:spPr>
          <a:xfrm>
            <a:off x="7724632" y="1395593"/>
            <a:ext cx="1715291" cy="1368078"/>
          </a:xfrm>
          <a:prstGeom prst="rect">
            <a:avLst/>
          </a:prstGeom>
          <a:noFill/>
          <a:ln>
            <a:noFill/>
          </a:ln>
        </p:spPr>
      </p:pic>
      <p:pic>
        <p:nvPicPr>
          <p:cNvPr id="810" name="Google Shape;810;g1333671bae8_0_52"/>
          <p:cNvPicPr preferRelativeResize="0"/>
          <p:nvPr/>
        </p:nvPicPr>
        <p:blipFill rotWithShape="1">
          <a:blip r:embed="rId5">
            <a:alphaModFix/>
          </a:blip>
          <a:srcRect l="24498" r="24504"/>
          <a:stretch/>
        </p:blipFill>
        <p:spPr>
          <a:xfrm>
            <a:off x="1016475" y="1484463"/>
            <a:ext cx="5993475" cy="3716224"/>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1333671bae8_0_63"/>
          <p:cNvSpPr txBox="1">
            <a:spLocks noGrp="1"/>
          </p:cNvSpPr>
          <p:nvPr>
            <p:ph type="title"/>
          </p:nvPr>
        </p:nvSpPr>
        <p:spPr>
          <a:xfrm>
            <a:off x="731178" y="468129"/>
            <a:ext cx="10729500" cy="77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1</a:t>
            </a:r>
            <a:endParaRPr>
              <a:latin typeface="Arial"/>
              <a:ea typeface="Arial"/>
              <a:cs typeface="Arial"/>
              <a:sym typeface="Arial"/>
            </a:endParaRPr>
          </a:p>
        </p:txBody>
      </p:sp>
      <p:sp>
        <p:nvSpPr>
          <p:cNvPr id="816" name="Google Shape;816;g1333671bae8_0_63"/>
          <p:cNvSpPr txBox="1">
            <a:spLocks noGrp="1"/>
          </p:cNvSpPr>
          <p:nvPr>
            <p:ph type="sldNum" idx="12"/>
          </p:nvPr>
        </p:nvSpPr>
        <p:spPr>
          <a:xfrm>
            <a:off x="8717622" y="6195417"/>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32</a:t>
            </a:fld>
            <a:endParaRPr/>
          </a:p>
        </p:txBody>
      </p:sp>
      <p:pic>
        <p:nvPicPr>
          <p:cNvPr id="817" name="Google Shape;817;g1333671bae8_0_63" descr="C:\wamp64\www\PFE\29455-9-computer-monitor-screen.png"/>
          <p:cNvPicPr preferRelativeResize="0"/>
          <p:nvPr/>
        </p:nvPicPr>
        <p:blipFill rotWithShape="1">
          <a:blip r:embed="rId3">
            <a:alphaModFix/>
          </a:blip>
          <a:srcRect/>
          <a:stretch/>
        </p:blipFill>
        <p:spPr>
          <a:xfrm>
            <a:off x="779485" y="1310042"/>
            <a:ext cx="6467475" cy="5188735"/>
          </a:xfrm>
          <a:prstGeom prst="rect">
            <a:avLst/>
          </a:prstGeom>
          <a:noFill/>
          <a:ln>
            <a:noFill/>
          </a:ln>
        </p:spPr>
      </p:pic>
      <p:sp>
        <p:nvSpPr>
          <p:cNvPr id="818" name="Google Shape;818;g1333671bae8_0_63"/>
          <p:cNvSpPr txBox="1"/>
          <p:nvPr/>
        </p:nvSpPr>
        <p:spPr>
          <a:xfrm>
            <a:off x="7629098" y="2811438"/>
            <a:ext cx="38487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a:solidFill>
                  <a:schemeClr val="dk1"/>
                </a:solidFill>
                <a:latin typeface="Arial"/>
                <a:ea typeface="Arial"/>
                <a:cs typeface="Arial"/>
                <a:sym typeface="Arial"/>
              </a:rPr>
              <a:t>Interface test d</a:t>
            </a:r>
            <a:r>
              <a:rPr lang="fr-FR" sz="2800">
                <a:solidFill>
                  <a:schemeClr val="dk1"/>
                </a:solidFill>
              </a:rPr>
              <a:t>’authentification d’un agent</a:t>
            </a:r>
            <a:endParaRPr sz="2800">
              <a:solidFill>
                <a:schemeClr val="dk1"/>
              </a:solidFill>
              <a:latin typeface="Arial"/>
              <a:ea typeface="Arial"/>
              <a:cs typeface="Arial"/>
              <a:sym typeface="Arial"/>
            </a:endParaRPr>
          </a:p>
        </p:txBody>
      </p:sp>
      <p:pic>
        <p:nvPicPr>
          <p:cNvPr id="819" name="Google Shape;819;g1333671bae8_0_63" descr="C:\Users\Adem\Downloads\undraw_real-time_sync_o57k.png"/>
          <p:cNvPicPr preferRelativeResize="0"/>
          <p:nvPr/>
        </p:nvPicPr>
        <p:blipFill rotWithShape="1">
          <a:blip r:embed="rId4">
            <a:alphaModFix/>
          </a:blip>
          <a:srcRect/>
          <a:stretch/>
        </p:blipFill>
        <p:spPr>
          <a:xfrm>
            <a:off x="7724632" y="1395593"/>
            <a:ext cx="1715291" cy="1368078"/>
          </a:xfrm>
          <a:prstGeom prst="rect">
            <a:avLst/>
          </a:prstGeom>
          <a:noFill/>
          <a:ln>
            <a:noFill/>
          </a:ln>
        </p:spPr>
      </p:pic>
      <p:pic>
        <p:nvPicPr>
          <p:cNvPr id="820" name="Google Shape;820;g1333671bae8_0_63"/>
          <p:cNvPicPr preferRelativeResize="0"/>
          <p:nvPr/>
        </p:nvPicPr>
        <p:blipFill rotWithShape="1">
          <a:blip r:embed="rId5">
            <a:alphaModFix/>
          </a:blip>
          <a:srcRect l="9143" r="9143"/>
          <a:stretch/>
        </p:blipFill>
        <p:spPr>
          <a:xfrm>
            <a:off x="1016475" y="1484463"/>
            <a:ext cx="5993477" cy="3716225"/>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31"/>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2</a:t>
            </a:r>
            <a:endParaRPr/>
          </a:p>
        </p:txBody>
      </p:sp>
      <p:sp>
        <p:nvSpPr>
          <p:cNvPr id="826" name="Google Shape;826;p31"/>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33</a:t>
            </a:fld>
            <a:endParaRPr/>
          </a:p>
        </p:txBody>
      </p:sp>
      <p:pic>
        <p:nvPicPr>
          <p:cNvPr id="827" name="Google Shape;827;p31"/>
          <p:cNvPicPr preferRelativeResize="0"/>
          <p:nvPr/>
        </p:nvPicPr>
        <p:blipFill>
          <a:blip r:embed="rId3">
            <a:alphaModFix/>
          </a:blip>
          <a:stretch>
            <a:fillRect/>
          </a:stretch>
        </p:blipFill>
        <p:spPr>
          <a:xfrm>
            <a:off x="421700" y="1066975"/>
            <a:ext cx="11157924" cy="4800249"/>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2"/>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100">
                <a:latin typeface="Arial"/>
                <a:ea typeface="Arial"/>
                <a:cs typeface="Arial"/>
                <a:sym typeface="Arial"/>
              </a:rPr>
              <a:pPr marL="0" lvl="0" indent="0" algn="r" rtl="0">
                <a:spcBef>
                  <a:spcPts val="0"/>
                </a:spcBef>
                <a:spcAft>
                  <a:spcPts val="0"/>
                </a:spcAft>
                <a:buNone/>
              </a:pPr>
              <a:t>34</a:t>
            </a:fld>
            <a:endParaRPr sz="1100">
              <a:latin typeface="Arial"/>
              <a:ea typeface="Arial"/>
              <a:cs typeface="Arial"/>
              <a:sym typeface="Arial"/>
            </a:endParaRPr>
          </a:p>
        </p:txBody>
      </p:sp>
      <p:pic>
        <p:nvPicPr>
          <p:cNvPr id="833" name="Google Shape;833;p32"/>
          <p:cNvPicPr preferRelativeResize="0"/>
          <p:nvPr/>
        </p:nvPicPr>
        <p:blipFill>
          <a:blip r:embed="rId3">
            <a:alphaModFix/>
          </a:blip>
          <a:stretch>
            <a:fillRect/>
          </a:stretch>
        </p:blipFill>
        <p:spPr>
          <a:xfrm>
            <a:off x="3383900" y="152400"/>
            <a:ext cx="5233475" cy="6553199"/>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34"/>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2</a:t>
            </a:r>
            <a:endParaRPr>
              <a:latin typeface="Arial"/>
              <a:ea typeface="Arial"/>
              <a:cs typeface="Arial"/>
              <a:sym typeface="Arial"/>
            </a:endParaRPr>
          </a:p>
        </p:txBody>
      </p:sp>
      <p:sp>
        <p:nvSpPr>
          <p:cNvPr id="839" name="Google Shape;839;p34"/>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35</a:t>
            </a:fld>
            <a:endParaRPr/>
          </a:p>
        </p:txBody>
      </p:sp>
      <p:sp>
        <p:nvSpPr>
          <p:cNvPr id="840" name="Google Shape;840;p34"/>
          <p:cNvSpPr txBox="1"/>
          <p:nvPr/>
        </p:nvSpPr>
        <p:spPr>
          <a:xfrm>
            <a:off x="7629098" y="2811438"/>
            <a:ext cx="38487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a:solidFill>
                  <a:schemeClr val="dk1"/>
                </a:solidFill>
                <a:latin typeface="Arial"/>
                <a:ea typeface="Arial"/>
                <a:cs typeface="Arial"/>
                <a:sym typeface="Arial"/>
              </a:rPr>
              <a:t>Interface</a:t>
            </a:r>
            <a:endParaRPr/>
          </a:p>
          <a:p>
            <a:pPr marL="0" marR="0" lvl="0" indent="0" algn="l" rtl="0">
              <a:spcBef>
                <a:spcPts val="0"/>
              </a:spcBef>
              <a:spcAft>
                <a:spcPts val="0"/>
              </a:spcAft>
              <a:buNone/>
            </a:pPr>
            <a:r>
              <a:rPr lang="fr-FR" sz="2800">
                <a:solidFill>
                  <a:schemeClr val="dk1"/>
                </a:solidFill>
                <a:latin typeface="Arial"/>
                <a:ea typeface="Arial"/>
                <a:cs typeface="Arial"/>
                <a:sym typeface="Arial"/>
              </a:rPr>
              <a:t>« </a:t>
            </a:r>
            <a:r>
              <a:rPr lang="fr-FR" sz="2800">
                <a:solidFill>
                  <a:schemeClr val="dk1"/>
                </a:solidFill>
              </a:rPr>
              <a:t>Ajouter client</a:t>
            </a:r>
            <a:r>
              <a:rPr lang="fr-FR"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pic>
        <p:nvPicPr>
          <p:cNvPr id="841" name="Google Shape;841;p34" descr="C:\Users\Adem\Downloads\undraw_real-time_sync_o57k.png"/>
          <p:cNvPicPr preferRelativeResize="0"/>
          <p:nvPr/>
        </p:nvPicPr>
        <p:blipFill rotWithShape="1">
          <a:blip r:embed="rId3">
            <a:alphaModFix/>
          </a:blip>
          <a:srcRect/>
          <a:stretch/>
        </p:blipFill>
        <p:spPr>
          <a:xfrm>
            <a:off x="7724632" y="1395593"/>
            <a:ext cx="1715291" cy="1368078"/>
          </a:xfrm>
          <a:prstGeom prst="rect">
            <a:avLst/>
          </a:prstGeom>
          <a:noFill/>
          <a:ln>
            <a:noFill/>
          </a:ln>
        </p:spPr>
      </p:pic>
      <p:pic>
        <p:nvPicPr>
          <p:cNvPr id="842" name="Google Shape;842;p34" descr="C:\wamp64\www\PFE\29455-9-computer-monitor-screen.png"/>
          <p:cNvPicPr preferRelativeResize="0"/>
          <p:nvPr/>
        </p:nvPicPr>
        <p:blipFill rotWithShape="1">
          <a:blip r:embed="rId4">
            <a:alphaModFix/>
          </a:blip>
          <a:srcRect/>
          <a:stretch/>
        </p:blipFill>
        <p:spPr>
          <a:xfrm>
            <a:off x="779485" y="1310042"/>
            <a:ext cx="6467475" cy="5188735"/>
          </a:xfrm>
          <a:prstGeom prst="rect">
            <a:avLst/>
          </a:prstGeom>
          <a:noFill/>
          <a:ln>
            <a:noFill/>
          </a:ln>
        </p:spPr>
      </p:pic>
      <p:pic>
        <p:nvPicPr>
          <p:cNvPr id="843" name="Google Shape;843;p34"/>
          <p:cNvPicPr preferRelativeResize="0"/>
          <p:nvPr/>
        </p:nvPicPr>
        <p:blipFill>
          <a:blip r:embed="rId5">
            <a:alphaModFix/>
          </a:blip>
          <a:stretch>
            <a:fillRect/>
          </a:stretch>
        </p:blipFill>
        <p:spPr>
          <a:xfrm>
            <a:off x="1148975" y="1651675"/>
            <a:ext cx="5726974" cy="3446950"/>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6"/>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36</a:t>
            </a:fld>
            <a:endParaRPr/>
          </a:p>
        </p:txBody>
      </p:sp>
      <p:sp>
        <p:nvSpPr>
          <p:cNvPr id="849" name="Google Shape;849;p36"/>
          <p:cNvSpPr txBox="1">
            <a:spLocks noGrp="1"/>
          </p:cNvSpPr>
          <p:nvPr>
            <p:ph type="title"/>
          </p:nvPr>
        </p:nvSpPr>
        <p:spPr>
          <a:xfrm rot="-5400000">
            <a:off x="-4768871" y="-910287"/>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3</a:t>
            </a:r>
            <a:endParaRPr>
              <a:latin typeface="Arial"/>
              <a:ea typeface="Arial"/>
              <a:cs typeface="Arial"/>
              <a:sym typeface="Arial"/>
            </a:endParaRPr>
          </a:p>
        </p:txBody>
      </p:sp>
      <p:pic>
        <p:nvPicPr>
          <p:cNvPr id="850" name="Google Shape;850;p36"/>
          <p:cNvPicPr preferRelativeResize="0"/>
          <p:nvPr/>
        </p:nvPicPr>
        <p:blipFill>
          <a:blip r:embed="rId3">
            <a:alphaModFix/>
          </a:blip>
          <a:stretch>
            <a:fillRect/>
          </a:stretch>
        </p:blipFill>
        <p:spPr>
          <a:xfrm>
            <a:off x="2176475" y="807875"/>
            <a:ext cx="8343901" cy="4864250"/>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3"/>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37</a:t>
            </a:fld>
            <a:endParaRPr/>
          </a:p>
        </p:txBody>
      </p:sp>
      <p:pic>
        <p:nvPicPr>
          <p:cNvPr id="856" name="Google Shape;856;p33"/>
          <p:cNvPicPr preferRelativeResize="0"/>
          <p:nvPr/>
        </p:nvPicPr>
        <p:blipFill>
          <a:blip r:embed="rId3">
            <a:alphaModFix/>
          </a:blip>
          <a:stretch>
            <a:fillRect/>
          </a:stretch>
        </p:blipFill>
        <p:spPr>
          <a:xfrm>
            <a:off x="1238725" y="475550"/>
            <a:ext cx="9353449" cy="5719875"/>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7"/>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3</a:t>
            </a:r>
            <a:endParaRPr>
              <a:latin typeface="Arial"/>
              <a:ea typeface="Arial"/>
              <a:cs typeface="Arial"/>
              <a:sym typeface="Arial"/>
            </a:endParaRPr>
          </a:p>
        </p:txBody>
      </p:sp>
      <p:sp>
        <p:nvSpPr>
          <p:cNvPr id="862" name="Google Shape;862;p37"/>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38</a:t>
            </a:fld>
            <a:endParaRPr/>
          </a:p>
        </p:txBody>
      </p:sp>
      <p:sp>
        <p:nvSpPr>
          <p:cNvPr id="863" name="Google Shape;863;p37"/>
          <p:cNvSpPr txBox="1"/>
          <p:nvPr/>
        </p:nvSpPr>
        <p:spPr>
          <a:xfrm>
            <a:off x="7629098" y="2811438"/>
            <a:ext cx="3848700"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dirty="0">
                <a:solidFill>
                  <a:schemeClr val="dk1"/>
                </a:solidFill>
                <a:latin typeface="Arial"/>
                <a:ea typeface="Arial"/>
                <a:cs typeface="Arial"/>
                <a:sym typeface="Arial"/>
              </a:rPr>
              <a:t>Interface</a:t>
            </a:r>
            <a:endParaRPr dirty="0"/>
          </a:p>
          <a:p>
            <a:pPr marL="0" marR="0" lvl="0" indent="0" algn="l" rtl="0">
              <a:spcBef>
                <a:spcPts val="0"/>
              </a:spcBef>
              <a:spcAft>
                <a:spcPts val="0"/>
              </a:spcAft>
              <a:buNone/>
            </a:pPr>
            <a:r>
              <a:rPr lang="fr-FR" sz="2800" dirty="0">
                <a:solidFill>
                  <a:schemeClr val="dk1"/>
                </a:solidFill>
                <a:latin typeface="Arial"/>
                <a:ea typeface="Arial"/>
                <a:cs typeface="Arial"/>
                <a:sym typeface="Arial"/>
              </a:rPr>
              <a:t>« </a:t>
            </a:r>
            <a:r>
              <a:rPr lang="fr-FR" sz="2800" dirty="0" smtClean="0">
                <a:solidFill>
                  <a:schemeClr val="dk1"/>
                </a:solidFill>
              </a:rPr>
              <a:t>Modification </a:t>
            </a:r>
            <a:r>
              <a:rPr lang="fr-FR" sz="2800" dirty="0">
                <a:solidFill>
                  <a:schemeClr val="dk1"/>
                </a:solidFill>
              </a:rPr>
              <a:t>réunion</a:t>
            </a:r>
            <a:r>
              <a:rPr lang="fr-FR" sz="2800" dirty="0">
                <a:solidFill>
                  <a:schemeClr val="dk1"/>
                </a:solidFill>
                <a:latin typeface="Arial"/>
                <a:ea typeface="Arial"/>
                <a:cs typeface="Arial"/>
                <a:sym typeface="Arial"/>
              </a:rPr>
              <a:t> »</a:t>
            </a:r>
            <a:endParaRPr sz="2800" dirty="0">
              <a:solidFill>
                <a:schemeClr val="dk1"/>
              </a:solidFill>
              <a:latin typeface="Arial"/>
              <a:ea typeface="Arial"/>
              <a:cs typeface="Arial"/>
              <a:sym typeface="Arial"/>
            </a:endParaRPr>
          </a:p>
        </p:txBody>
      </p:sp>
      <p:pic>
        <p:nvPicPr>
          <p:cNvPr id="864" name="Google Shape;864;p37" descr="C:\Users\Adem\Downloads\undraw_real-time_sync_o57k.png"/>
          <p:cNvPicPr preferRelativeResize="0"/>
          <p:nvPr/>
        </p:nvPicPr>
        <p:blipFill rotWithShape="1">
          <a:blip r:embed="rId3">
            <a:alphaModFix/>
          </a:blip>
          <a:srcRect/>
          <a:stretch/>
        </p:blipFill>
        <p:spPr>
          <a:xfrm>
            <a:off x="7724632" y="1395593"/>
            <a:ext cx="1715291" cy="1368078"/>
          </a:xfrm>
          <a:prstGeom prst="rect">
            <a:avLst/>
          </a:prstGeom>
          <a:noFill/>
          <a:ln>
            <a:noFill/>
          </a:ln>
        </p:spPr>
      </p:pic>
      <p:pic>
        <p:nvPicPr>
          <p:cNvPr id="865" name="Google Shape;865;p37" descr="C:\wamp64\www\PFE\29455-9-computer-monitor-screen.png"/>
          <p:cNvPicPr preferRelativeResize="0"/>
          <p:nvPr/>
        </p:nvPicPr>
        <p:blipFill rotWithShape="1">
          <a:blip r:embed="rId4">
            <a:alphaModFix/>
          </a:blip>
          <a:srcRect/>
          <a:stretch/>
        </p:blipFill>
        <p:spPr>
          <a:xfrm>
            <a:off x="807194" y="1393169"/>
            <a:ext cx="6467475" cy="5188735"/>
          </a:xfrm>
          <a:prstGeom prst="rect">
            <a:avLst/>
          </a:prstGeom>
          <a:noFill/>
          <a:ln>
            <a:noFill/>
          </a:ln>
        </p:spPr>
      </p:pic>
      <p:pic>
        <p:nvPicPr>
          <p:cNvPr id="866" name="Google Shape;866;p37"/>
          <p:cNvPicPr preferRelativeResize="0"/>
          <p:nvPr/>
        </p:nvPicPr>
        <p:blipFill rotWithShape="1">
          <a:blip r:embed="rId5">
            <a:alphaModFix/>
          </a:blip>
          <a:srcRect l="8813" r="8813"/>
          <a:stretch/>
        </p:blipFill>
        <p:spPr>
          <a:xfrm>
            <a:off x="1240288" y="1744725"/>
            <a:ext cx="5601300" cy="3444750"/>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8"/>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4</a:t>
            </a:r>
            <a:endParaRPr>
              <a:latin typeface="Arial"/>
              <a:ea typeface="Arial"/>
              <a:cs typeface="Arial"/>
              <a:sym typeface="Arial"/>
            </a:endParaRPr>
          </a:p>
        </p:txBody>
      </p:sp>
      <p:pic>
        <p:nvPicPr>
          <p:cNvPr id="872" name="Google Shape;872;p38"/>
          <p:cNvPicPr preferRelativeResize="0"/>
          <p:nvPr/>
        </p:nvPicPr>
        <p:blipFill>
          <a:blip r:embed="rId3">
            <a:alphaModFix/>
          </a:blip>
          <a:stretch>
            <a:fillRect/>
          </a:stretch>
        </p:blipFill>
        <p:spPr>
          <a:xfrm>
            <a:off x="407138" y="1714125"/>
            <a:ext cx="11453926" cy="350595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
          <p:cNvSpPr txBox="1">
            <a:spLocks noGrp="1"/>
          </p:cNvSpPr>
          <p:nvPr>
            <p:ph type="title"/>
          </p:nvPr>
        </p:nvSpPr>
        <p:spPr>
          <a:xfrm>
            <a:off x="731178" y="661555"/>
            <a:ext cx="10729644" cy="3877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dk1"/>
              </a:buClr>
              <a:buSzPts val="2800"/>
              <a:buFont typeface="Century Gothic"/>
              <a:buNone/>
            </a:pPr>
            <a:r>
              <a:rPr lang="fr-FR"/>
              <a:t> Introduction</a:t>
            </a:r>
            <a:endParaRPr/>
          </a:p>
        </p:txBody>
      </p:sp>
      <p:sp>
        <p:nvSpPr>
          <p:cNvPr id="221" name="Google Shape;221;p4"/>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a:t>
            </a:fld>
            <a:endParaRPr/>
          </a:p>
        </p:txBody>
      </p:sp>
      <p:pic>
        <p:nvPicPr>
          <p:cNvPr id="222" name="Google Shape;222;p4"/>
          <p:cNvPicPr preferRelativeResize="0"/>
          <p:nvPr/>
        </p:nvPicPr>
        <p:blipFill rotWithShape="1">
          <a:blip r:embed="rId3">
            <a:alphaModFix/>
          </a:blip>
          <a:srcRect/>
          <a:stretch/>
        </p:blipFill>
        <p:spPr>
          <a:xfrm>
            <a:off x="1106776" y="1584533"/>
            <a:ext cx="2895600" cy="4431385"/>
          </a:xfrm>
          <a:prstGeom prst="rect">
            <a:avLst/>
          </a:prstGeom>
          <a:noFill/>
          <a:ln>
            <a:noFill/>
          </a:ln>
        </p:spPr>
      </p:pic>
      <p:sp>
        <p:nvSpPr>
          <p:cNvPr id="223" name="Google Shape;223;p4"/>
          <p:cNvSpPr txBox="1"/>
          <p:nvPr/>
        </p:nvSpPr>
        <p:spPr>
          <a:xfrm>
            <a:off x="5494065" y="2799096"/>
            <a:ext cx="2601900" cy="369300"/>
          </a:xfrm>
          <a:prstGeom prst="rect">
            <a:avLst/>
          </a:prstGeom>
          <a:noFill/>
          <a:ln>
            <a:noFill/>
          </a:ln>
        </p:spPr>
        <p:txBody>
          <a:bodyPr spcFirstLastPara="1" wrap="square" lIns="91425" tIns="45700" rIns="91425" bIns="45700" anchor="t" anchorCtr="0">
            <a:spAutoFit/>
          </a:bodyPr>
          <a:lstStyle/>
          <a:p>
            <a:pPr marL="91440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24" name="Google Shape;224;p4"/>
          <p:cNvPicPr preferRelativeResize="0"/>
          <p:nvPr/>
        </p:nvPicPr>
        <p:blipFill>
          <a:blip r:embed="rId4">
            <a:alphaModFix/>
          </a:blip>
          <a:stretch>
            <a:fillRect/>
          </a:stretch>
        </p:blipFill>
        <p:spPr>
          <a:xfrm>
            <a:off x="5096925" y="1406687"/>
            <a:ext cx="4661851" cy="44314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39"/>
          <p:cNvSpPr txBox="1">
            <a:spLocks noGrp="1"/>
          </p:cNvSpPr>
          <p:nvPr>
            <p:ph type="sldNum" idx="12"/>
          </p:nvPr>
        </p:nvSpPr>
        <p:spPr>
          <a:xfrm>
            <a:off x="8717622" y="6195417"/>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40</a:t>
            </a:fld>
            <a:endParaRPr/>
          </a:p>
        </p:txBody>
      </p:sp>
      <p:pic>
        <p:nvPicPr>
          <p:cNvPr id="878" name="Google Shape;878;p39"/>
          <p:cNvPicPr preferRelativeResize="0"/>
          <p:nvPr/>
        </p:nvPicPr>
        <p:blipFill>
          <a:blip r:embed="rId3">
            <a:alphaModFix/>
          </a:blip>
          <a:stretch>
            <a:fillRect/>
          </a:stretch>
        </p:blipFill>
        <p:spPr>
          <a:xfrm>
            <a:off x="1184900" y="852575"/>
            <a:ext cx="10394699" cy="4786225"/>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40"/>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4</a:t>
            </a:r>
            <a:endParaRPr>
              <a:latin typeface="Arial"/>
              <a:ea typeface="Arial"/>
              <a:cs typeface="Arial"/>
              <a:sym typeface="Arial"/>
            </a:endParaRPr>
          </a:p>
        </p:txBody>
      </p:sp>
      <p:sp>
        <p:nvSpPr>
          <p:cNvPr id="884" name="Google Shape;884;p40"/>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41</a:t>
            </a:fld>
            <a:endParaRPr/>
          </a:p>
        </p:txBody>
      </p:sp>
      <p:sp>
        <p:nvSpPr>
          <p:cNvPr id="885" name="Google Shape;885;p40"/>
          <p:cNvSpPr txBox="1"/>
          <p:nvPr/>
        </p:nvSpPr>
        <p:spPr>
          <a:xfrm>
            <a:off x="7629098" y="2811438"/>
            <a:ext cx="38487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a:solidFill>
                  <a:schemeClr val="dk1"/>
                </a:solidFill>
                <a:latin typeface="Arial"/>
                <a:ea typeface="Arial"/>
                <a:cs typeface="Arial"/>
                <a:sym typeface="Arial"/>
              </a:rPr>
              <a:t>Interface</a:t>
            </a:r>
            <a:endParaRPr/>
          </a:p>
          <a:p>
            <a:pPr marL="0" marR="0" lvl="0" indent="0" algn="l" rtl="0">
              <a:spcBef>
                <a:spcPts val="0"/>
              </a:spcBef>
              <a:spcAft>
                <a:spcPts val="0"/>
              </a:spcAft>
              <a:buNone/>
            </a:pPr>
            <a:r>
              <a:rPr lang="fr-FR" sz="2800">
                <a:solidFill>
                  <a:schemeClr val="dk1"/>
                </a:solidFill>
                <a:latin typeface="Arial"/>
                <a:ea typeface="Arial"/>
                <a:cs typeface="Arial"/>
                <a:sym typeface="Arial"/>
              </a:rPr>
              <a:t>« </a:t>
            </a:r>
            <a:r>
              <a:rPr lang="fr-FR" sz="2800">
                <a:solidFill>
                  <a:schemeClr val="dk1"/>
                </a:solidFill>
              </a:rPr>
              <a:t>Suppression d’une tâche à faire </a:t>
            </a:r>
            <a:r>
              <a:rPr lang="fr-FR" sz="2800">
                <a:solidFill>
                  <a:schemeClr val="dk1"/>
                </a:solidFill>
                <a:latin typeface="Arial"/>
                <a:ea typeface="Arial"/>
                <a:cs typeface="Arial"/>
                <a:sym typeface="Arial"/>
              </a:rPr>
              <a:t>»</a:t>
            </a:r>
            <a:endParaRPr/>
          </a:p>
        </p:txBody>
      </p:sp>
      <p:pic>
        <p:nvPicPr>
          <p:cNvPr id="886" name="Google Shape;886;p40" descr="C:\Users\Adem\Downloads\undraw_real-time_sync_o57k.png"/>
          <p:cNvPicPr preferRelativeResize="0"/>
          <p:nvPr/>
        </p:nvPicPr>
        <p:blipFill rotWithShape="1">
          <a:blip r:embed="rId3">
            <a:alphaModFix/>
          </a:blip>
          <a:srcRect/>
          <a:stretch/>
        </p:blipFill>
        <p:spPr>
          <a:xfrm>
            <a:off x="7724632" y="1395593"/>
            <a:ext cx="1715291" cy="1368078"/>
          </a:xfrm>
          <a:prstGeom prst="rect">
            <a:avLst/>
          </a:prstGeom>
          <a:noFill/>
          <a:ln>
            <a:noFill/>
          </a:ln>
        </p:spPr>
      </p:pic>
      <p:pic>
        <p:nvPicPr>
          <p:cNvPr id="887" name="Google Shape;887;p40" descr="C:\wamp64\www\PFE\29455-9-computer-monitor-screen.png"/>
          <p:cNvPicPr preferRelativeResize="0"/>
          <p:nvPr/>
        </p:nvPicPr>
        <p:blipFill rotWithShape="1">
          <a:blip r:embed="rId4">
            <a:alphaModFix/>
          </a:blip>
          <a:srcRect/>
          <a:stretch/>
        </p:blipFill>
        <p:spPr>
          <a:xfrm>
            <a:off x="779485" y="1310042"/>
            <a:ext cx="6467475" cy="5188735"/>
          </a:xfrm>
          <a:prstGeom prst="rect">
            <a:avLst/>
          </a:prstGeom>
          <a:noFill/>
          <a:ln>
            <a:noFill/>
          </a:ln>
        </p:spPr>
      </p:pic>
      <p:pic>
        <p:nvPicPr>
          <p:cNvPr id="888" name="Google Shape;888;p40"/>
          <p:cNvPicPr preferRelativeResize="0"/>
          <p:nvPr/>
        </p:nvPicPr>
        <p:blipFill rotWithShape="1">
          <a:blip r:embed="rId5">
            <a:alphaModFix/>
          </a:blip>
          <a:srcRect r="2704" b="-3466"/>
          <a:stretch/>
        </p:blipFill>
        <p:spPr>
          <a:xfrm>
            <a:off x="1107738" y="1644300"/>
            <a:ext cx="5810950" cy="3569400"/>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42"/>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Release 1 | Sprint 5</a:t>
            </a:r>
            <a:endParaRPr/>
          </a:p>
        </p:txBody>
      </p:sp>
      <p:pic>
        <p:nvPicPr>
          <p:cNvPr id="894" name="Google Shape;894;p42"/>
          <p:cNvPicPr preferRelativeResize="0"/>
          <p:nvPr/>
        </p:nvPicPr>
        <p:blipFill>
          <a:blip r:embed="rId3">
            <a:alphaModFix/>
          </a:blip>
          <a:stretch>
            <a:fillRect/>
          </a:stretch>
        </p:blipFill>
        <p:spPr>
          <a:xfrm>
            <a:off x="1084075" y="1843975"/>
            <a:ext cx="10376750" cy="348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43"/>
          <p:cNvPicPr preferRelativeResize="0"/>
          <p:nvPr/>
        </p:nvPicPr>
        <p:blipFill>
          <a:blip r:embed="rId3">
            <a:alphaModFix/>
          </a:blip>
          <a:stretch>
            <a:fillRect/>
          </a:stretch>
        </p:blipFill>
        <p:spPr>
          <a:xfrm>
            <a:off x="969450" y="583275"/>
            <a:ext cx="9981801" cy="5181200"/>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44"/>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Arial"/>
              <a:buNone/>
            </a:pPr>
            <a:r>
              <a:rPr lang="fr-FR" dirty="0">
                <a:latin typeface="Arial"/>
                <a:ea typeface="Arial"/>
                <a:cs typeface="Arial"/>
                <a:sym typeface="Arial"/>
              </a:rPr>
              <a:t>Release 3| </a:t>
            </a:r>
            <a:r>
              <a:rPr lang="fr-FR" dirty="0" smtClean="0">
                <a:latin typeface="Arial"/>
                <a:ea typeface="Arial"/>
                <a:cs typeface="Arial"/>
                <a:sym typeface="Arial"/>
              </a:rPr>
              <a:t>Sprint 5</a:t>
            </a:r>
            <a:endParaRPr dirty="0">
              <a:latin typeface="Arial"/>
              <a:ea typeface="Arial"/>
              <a:cs typeface="Arial"/>
              <a:sym typeface="Arial"/>
            </a:endParaRPr>
          </a:p>
        </p:txBody>
      </p:sp>
      <p:sp>
        <p:nvSpPr>
          <p:cNvPr id="905" name="Google Shape;905;p44"/>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44</a:t>
            </a:fld>
            <a:endParaRPr/>
          </a:p>
        </p:txBody>
      </p:sp>
      <p:pic>
        <p:nvPicPr>
          <p:cNvPr id="906" name="Google Shape;906;p44" descr="C:\wamp64\www\PFE\29455-9-computer-monitor-screen.png"/>
          <p:cNvPicPr preferRelativeResize="0"/>
          <p:nvPr/>
        </p:nvPicPr>
        <p:blipFill rotWithShape="1">
          <a:blip r:embed="rId3">
            <a:alphaModFix/>
          </a:blip>
          <a:srcRect/>
          <a:stretch/>
        </p:blipFill>
        <p:spPr>
          <a:xfrm>
            <a:off x="4862754" y="1325808"/>
            <a:ext cx="6467475" cy="5188735"/>
          </a:xfrm>
          <a:prstGeom prst="rect">
            <a:avLst/>
          </a:prstGeom>
          <a:noFill/>
          <a:ln>
            <a:noFill/>
          </a:ln>
        </p:spPr>
      </p:pic>
      <p:sp>
        <p:nvSpPr>
          <p:cNvPr id="907" name="Google Shape;907;p44"/>
          <p:cNvSpPr txBox="1"/>
          <p:nvPr/>
        </p:nvSpPr>
        <p:spPr>
          <a:xfrm>
            <a:off x="566147" y="3583971"/>
            <a:ext cx="4478700" cy="181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a:solidFill>
                  <a:schemeClr val="dk1"/>
                </a:solidFill>
                <a:latin typeface="Arial"/>
                <a:ea typeface="Arial"/>
                <a:cs typeface="Arial"/>
                <a:sym typeface="Arial"/>
              </a:rPr>
              <a:t>Interface</a:t>
            </a:r>
            <a:endParaRPr/>
          </a:p>
          <a:p>
            <a:pPr marL="0" marR="0" lvl="0" indent="0" algn="l" rtl="0">
              <a:spcBef>
                <a:spcPts val="0"/>
              </a:spcBef>
              <a:spcAft>
                <a:spcPts val="0"/>
              </a:spcAft>
              <a:buNone/>
            </a:pPr>
            <a:r>
              <a:rPr lang="fr-FR" sz="2800">
                <a:solidFill>
                  <a:schemeClr val="dk1"/>
                </a:solidFill>
                <a:latin typeface="Arial"/>
                <a:ea typeface="Arial"/>
                <a:cs typeface="Arial"/>
                <a:sym typeface="Arial"/>
              </a:rPr>
              <a:t>«</a:t>
            </a:r>
            <a:r>
              <a:rPr lang="fr-FR" sz="2800">
                <a:solidFill>
                  <a:schemeClr val="dk1"/>
                </a:solidFill>
              </a:rPr>
              <a:t>Modification d’un </a:t>
            </a:r>
            <a:endParaRPr sz="2800">
              <a:solidFill>
                <a:schemeClr val="dk1"/>
              </a:solidFill>
            </a:endParaRPr>
          </a:p>
          <a:p>
            <a:pPr marL="0" marR="0" lvl="0" indent="0" algn="l" rtl="0">
              <a:spcBef>
                <a:spcPts val="0"/>
              </a:spcBef>
              <a:spcAft>
                <a:spcPts val="0"/>
              </a:spcAft>
              <a:buNone/>
            </a:pPr>
            <a:r>
              <a:rPr lang="fr-FR" sz="2800">
                <a:solidFill>
                  <a:schemeClr val="dk1"/>
                </a:solidFill>
              </a:rPr>
              <a:t>modèle de cahier de charge</a:t>
            </a:r>
            <a:r>
              <a:rPr lang="fr-FR" sz="2800">
                <a:solidFill>
                  <a:schemeClr val="dk1"/>
                </a:solidFill>
                <a:latin typeface="Arial"/>
                <a:ea typeface="Arial"/>
                <a:cs typeface="Arial"/>
                <a:sym typeface="Arial"/>
              </a:rPr>
              <a:t> »</a:t>
            </a:r>
            <a:endParaRPr/>
          </a:p>
        </p:txBody>
      </p:sp>
      <p:pic>
        <p:nvPicPr>
          <p:cNvPr id="908" name="Google Shape;908;p44" descr="C:\Users\Adem\Downloads\undraw_real-time_sync_o57k.png"/>
          <p:cNvPicPr preferRelativeResize="0"/>
          <p:nvPr/>
        </p:nvPicPr>
        <p:blipFill rotWithShape="1">
          <a:blip r:embed="rId4">
            <a:alphaModFix/>
          </a:blip>
          <a:srcRect/>
          <a:stretch/>
        </p:blipFill>
        <p:spPr>
          <a:xfrm>
            <a:off x="661681" y="2168126"/>
            <a:ext cx="1715291" cy="1368078"/>
          </a:xfrm>
          <a:prstGeom prst="rect">
            <a:avLst/>
          </a:prstGeom>
          <a:noFill/>
          <a:ln>
            <a:noFill/>
          </a:ln>
        </p:spPr>
      </p:pic>
      <p:pic>
        <p:nvPicPr>
          <p:cNvPr id="909" name="Google Shape;909;p44"/>
          <p:cNvPicPr preferRelativeResize="0"/>
          <p:nvPr/>
        </p:nvPicPr>
        <p:blipFill rotWithShape="1">
          <a:blip r:embed="rId5">
            <a:alphaModFix/>
          </a:blip>
          <a:srcRect l="7125" r="7125"/>
          <a:stretch/>
        </p:blipFill>
        <p:spPr>
          <a:xfrm>
            <a:off x="5134525" y="1543950"/>
            <a:ext cx="5924451" cy="36623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6"/>
                                        </p:tgtEl>
                                        <p:attrNameLst>
                                          <p:attrName>style.visibility</p:attrName>
                                        </p:attrNameLst>
                                      </p:cBhvr>
                                      <p:to>
                                        <p:strVal val="visible"/>
                                      </p:to>
                                    </p:set>
                                    <p:animEffect transition="in" filter="fade">
                                      <p:cBhvr>
                                        <p:cTn id="7" dur="1000"/>
                                        <p:tgtEl>
                                          <p:spTgt spid="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46"/>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6" name="Google Shape;916;p46"/>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7" name="Google Shape;917;p46"/>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46"/>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p46"/>
          <p:cNvSpPr txBox="1"/>
          <p:nvPr/>
        </p:nvSpPr>
        <p:spPr>
          <a:xfrm>
            <a:off x="2423886" y="2967335"/>
            <a:ext cx="7344228" cy="276998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6000" b="1">
                <a:solidFill>
                  <a:schemeClr val="accent1"/>
                </a:solidFill>
                <a:latin typeface="Arial"/>
                <a:ea typeface="Arial"/>
                <a:cs typeface="Arial"/>
                <a:sym typeface="Arial"/>
              </a:rPr>
              <a:t>Conclusion</a:t>
            </a:r>
            <a:endParaRPr/>
          </a:p>
          <a:p>
            <a:pPr marL="0" marR="0" lvl="0" indent="0" algn="ctr" rtl="0">
              <a:spcBef>
                <a:spcPts val="0"/>
              </a:spcBef>
              <a:spcAft>
                <a:spcPts val="0"/>
              </a:spcAft>
              <a:buNone/>
            </a:pPr>
            <a:r>
              <a:rPr lang="fr-FR" sz="6000" b="1">
                <a:solidFill>
                  <a:schemeClr val="accent1"/>
                </a:solidFill>
                <a:latin typeface="Arial"/>
                <a:ea typeface="Arial"/>
                <a:cs typeface="Arial"/>
                <a:sym typeface="Arial"/>
              </a:rPr>
              <a:t>Et</a:t>
            </a:r>
            <a:endParaRPr/>
          </a:p>
          <a:p>
            <a:pPr marL="0" marR="0" lvl="0" indent="0" algn="ctr" rtl="0">
              <a:spcBef>
                <a:spcPts val="0"/>
              </a:spcBef>
              <a:spcAft>
                <a:spcPts val="0"/>
              </a:spcAft>
              <a:buNone/>
            </a:pPr>
            <a:r>
              <a:rPr lang="fr-FR" sz="6000" b="1">
                <a:solidFill>
                  <a:schemeClr val="accent1"/>
                </a:solidFill>
                <a:latin typeface="Arial"/>
                <a:ea typeface="Arial"/>
                <a:cs typeface="Arial"/>
                <a:sym typeface="Arial"/>
              </a:rPr>
              <a:t>Perspective</a:t>
            </a:r>
            <a:endParaRPr sz="6000" b="1">
              <a:solidFill>
                <a:schemeClr val="accent1"/>
              </a:solidFill>
              <a:latin typeface="Arial"/>
              <a:ea typeface="Arial"/>
              <a:cs typeface="Arial"/>
              <a:sym typeface="Arial"/>
            </a:endParaRPr>
          </a:p>
        </p:txBody>
      </p:sp>
      <p:sp>
        <p:nvSpPr>
          <p:cNvPr id="920" name="Google Shape;920;p46"/>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921" name="Google Shape;921;p46"/>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p46"/>
          <p:cNvSpPr txBox="1"/>
          <p:nvPr/>
        </p:nvSpPr>
        <p:spPr>
          <a:xfrm>
            <a:off x="5782524" y="1903622"/>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400" b="1">
                <a:solidFill>
                  <a:schemeClr val="lt1"/>
                </a:solidFill>
                <a:latin typeface="Arial"/>
                <a:ea typeface="Arial"/>
                <a:cs typeface="Arial"/>
                <a:sym typeface="Arial"/>
              </a:rPr>
              <a:t>05</a:t>
            </a:r>
            <a:endParaRPr sz="5400" b="1">
              <a:solidFill>
                <a:schemeClr val="lt1"/>
              </a:solidFill>
              <a:latin typeface="Arial"/>
              <a:ea typeface="Arial"/>
              <a:cs typeface="Arial"/>
              <a:sym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7"/>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Conclusion</a:t>
            </a:r>
            <a:endParaRPr/>
          </a:p>
        </p:txBody>
      </p:sp>
      <p:sp>
        <p:nvSpPr>
          <p:cNvPr id="928" name="Google Shape;928;p47"/>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46</a:t>
            </a:fld>
            <a:endParaRPr/>
          </a:p>
        </p:txBody>
      </p:sp>
      <p:sp>
        <p:nvSpPr>
          <p:cNvPr id="929" name="Google Shape;929;p47"/>
          <p:cNvSpPr/>
          <p:nvPr/>
        </p:nvSpPr>
        <p:spPr>
          <a:xfrm>
            <a:off x="892215" y="1427125"/>
            <a:ext cx="4368799" cy="4368796"/>
          </a:xfrm>
          <a:prstGeom prst="ellipse">
            <a:avLst/>
          </a:prstGeom>
          <a:solidFill>
            <a:srgbClr val="0C3572"/>
          </a:solidFill>
          <a:ln w="190500" cap="flat" cmpd="sng">
            <a:solidFill>
              <a:schemeClr val="lt1"/>
            </a:solidFill>
            <a:prstDash val="solid"/>
            <a:miter lim="800000"/>
            <a:headEnd type="none" w="sm" len="sm"/>
            <a:tailEnd type="none" w="sm" len="sm"/>
          </a:ln>
          <a:effectLst>
            <a:outerShdw blurRad="50800" dist="381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0" name="Google Shape;930;p47"/>
          <p:cNvSpPr/>
          <p:nvPr/>
        </p:nvSpPr>
        <p:spPr>
          <a:xfrm>
            <a:off x="1714102" y="2249012"/>
            <a:ext cx="2725025" cy="2725022"/>
          </a:xfrm>
          <a:prstGeom prst="ellipse">
            <a:avLst/>
          </a:prstGeom>
          <a:solidFill>
            <a:srgbClr val="357DEA"/>
          </a:solidFill>
          <a:ln w="190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1" name="Google Shape;931;p47"/>
          <p:cNvSpPr/>
          <p:nvPr/>
        </p:nvSpPr>
        <p:spPr>
          <a:xfrm>
            <a:off x="2487576" y="3022485"/>
            <a:ext cx="1178077" cy="1178077"/>
          </a:xfrm>
          <a:prstGeom prst="ellipse">
            <a:avLst/>
          </a:prstGeom>
          <a:solidFill>
            <a:srgbClr val="F7C059"/>
          </a:solidFill>
          <a:ln w="1905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32" name="Google Shape;932;p47"/>
          <p:cNvGrpSpPr/>
          <p:nvPr/>
        </p:nvGrpSpPr>
        <p:grpSpPr>
          <a:xfrm>
            <a:off x="2968552" y="2147195"/>
            <a:ext cx="3561503" cy="2928654"/>
            <a:chOff x="2807514" y="2506302"/>
            <a:chExt cx="3561503" cy="2928654"/>
          </a:xfrm>
        </p:grpSpPr>
        <p:grpSp>
          <p:nvGrpSpPr>
            <p:cNvPr id="933" name="Google Shape;933;p47"/>
            <p:cNvGrpSpPr/>
            <p:nvPr/>
          </p:nvGrpSpPr>
          <p:grpSpPr>
            <a:xfrm rot="4096284">
              <a:off x="4252320" y="1637012"/>
              <a:ext cx="439186" cy="3408381"/>
              <a:chOff x="6339609" y="2032000"/>
              <a:chExt cx="439883" cy="3473580"/>
            </a:xfrm>
          </p:grpSpPr>
          <p:sp>
            <p:nvSpPr>
              <p:cNvPr id="934" name="Google Shape;934;p47"/>
              <p:cNvSpPr/>
              <p:nvPr/>
            </p:nvSpPr>
            <p:spPr>
              <a:xfrm>
                <a:off x="6517291" y="2032000"/>
                <a:ext cx="74010" cy="347358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5" name="Google Shape;935;p47"/>
              <p:cNvSpPr/>
              <p:nvPr/>
            </p:nvSpPr>
            <p:spPr>
              <a:xfrm rot="-5400000" flipH="1">
                <a:off x="6310746" y="2312555"/>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6" name="Google Shape;936;p47"/>
              <p:cNvSpPr/>
              <p:nvPr/>
            </p:nvSpPr>
            <p:spPr>
              <a:xfrm rot="5400000">
                <a:off x="6059054" y="2312557"/>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37" name="Google Shape;937;p47"/>
            <p:cNvGrpSpPr/>
            <p:nvPr/>
          </p:nvGrpSpPr>
          <p:grpSpPr>
            <a:xfrm rot="6703716" flipH="1">
              <a:off x="4252321" y="2895866"/>
              <a:ext cx="439186" cy="3408381"/>
              <a:chOff x="6339609" y="2032000"/>
              <a:chExt cx="439883" cy="3473580"/>
            </a:xfrm>
          </p:grpSpPr>
          <p:sp>
            <p:nvSpPr>
              <p:cNvPr id="938" name="Google Shape;938;p47"/>
              <p:cNvSpPr/>
              <p:nvPr/>
            </p:nvSpPr>
            <p:spPr>
              <a:xfrm>
                <a:off x="6517291" y="2032000"/>
                <a:ext cx="74010" cy="347358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47"/>
              <p:cNvSpPr/>
              <p:nvPr/>
            </p:nvSpPr>
            <p:spPr>
              <a:xfrm rot="-5400000" flipH="1">
                <a:off x="6310746" y="2312555"/>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0" name="Google Shape;940;p47"/>
              <p:cNvSpPr/>
              <p:nvPr/>
            </p:nvSpPr>
            <p:spPr>
              <a:xfrm rot="5400000">
                <a:off x="6059054" y="2312557"/>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41" name="Google Shape;941;p47"/>
            <p:cNvGrpSpPr/>
            <p:nvPr/>
          </p:nvGrpSpPr>
          <p:grpSpPr>
            <a:xfrm rot="5400000">
              <a:off x="4445233" y="2265064"/>
              <a:ext cx="439186" cy="3408381"/>
              <a:chOff x="6339609" y="2032000"/>
              <a:chExt cx="439883" cy="3473580"/>
            </a:xfrm>
          </p:grpSpPr>
          <p:sp>
            <p:nvSpPr>
              <p:cNvPr id="942" name="Google Shape;942;p47"/>
              <p:cNvSpPr/>
              <p:nvPr/>
            </p:nvSpPr>
            <p:spPr>
              <a:xfrm>
                <a:off x="6517291" y="2032000"/>
                <a:ext cx="74010" cy="3473580"/>
              </a:xfrm>
              <a:prstGeom prst="roundRect">
                <a:avLst>
                  <a:gd name="adj" fmla="val 50000"/>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3" name="Google Shape;943;p47"/>
              <p:cNvSpPr/>
              <p:nvPr/>
            </p:nvSpPr>
            <p:spPr>
              <a:xfrm rot="-5400000" flipH="1">
                <a:off x="6310746" y="2312555"/>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4" name="Google Shape;944;p47"/>
              <p:cNvSpPr/>
              <p:nvPr/>
            </p:nvSpPr>
            <p:spPr>
              <a:xfrm rot="5400000">
                <a:off x="6059054" y="2312557"/>
                <a:ext cx="749300" cy="188191"/>
              </a:xfrm>
              <a:prstGeom prst="parallelogram">
                <a:avLst>
                  <a:gd name="adj" fmla="val 67341"/>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945" name="Google Shape;945;p47"/>
          <p:cNvSpPr txBox="1"/>
          <p:nvPr/>
        </p:nvSpPr>
        <p:spPr>
          <a:xfrm>
            <a:off x="7817548" y="1833961"/>
            <a:ext cx="4006800" cy="246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 Mise en place d’une solution web </a:t>
            </a:r>
            <a:r>
              <a:rPr lang="fr-FR" sz="1600">
                <a:solidFill>
                  <a:schemeClr val="dk1"/>
                </a:solidFill>
              </a:rPr>
              <a:t>de CRM</a:t>
            </a:r>
            <a:endParaRPr sz="1600">
              <a:solidFill>
                <a:schemeClr val="dk1"/>
              </a:solidFill>
              <a:latin typeface="Arial"/>
              <a:ea typeface="Arial"/>
              <a:cs typeface="Arial"/>
              <a:sym typeface="Arial"/>
            </a:endParaRPr>
          </a:p>
        </p:txBody>
      </p:sp>
      <p:sp>
        <p:nvSpPr>
          <p:cNvPr id="946" name="Google Shape;946;p47"/>
          <p:cNvSpPr txBox="1"/>
          <p:nvPr/>
        </p:nvSpPr>
        <p:spPr>
          <a:xfrm>
            <a:off x="7764142" y="3268099"/>
            <a:ext cx="4006800" cy="123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 </a:t>
            </a:r>
            <a:r>
              <a:rPr lang="fr-FR" sz="1600">
                <a:solidFill>
                  <a:schemeClr val="dk1"/>
                </a:solidFill>
              </a:rPr>
              <a:t>Développer l’autonomie et améliorer la qualité des analyses  </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fr-FR" sz="1600">
                <a:solidFill>
                  <a:schemeClr val="dk1"/>
                </a:solidFill>
                <a:latin typeface="Arial"/>
                <a:ea typeface="Arial"/>
                <a:cs typeface="Arial"/>
                <a:sym typeface="Arial"/>
              </a:rPr>
              <a:t>• Familiarisation avec  l’architecture Angular , </a:t>
            </a:r>
            <a:r>
              <a:rPr lang="fr-FR" sz="1600">
                <a:solidFill>
                  <a:schemeClr val="dk1"/>
                </a:solidFill>
              </a:rPr>
              <a:t>ASP.NET Core et SQL Server</a:t>
            </a:r>
            <a:endParaRPr/>
          </a:p>
          <a:p>
            <a:pPr marL="0" marR="0" lvl="0" indent="0" algn="l" rtl="0">
              <a:lnSpc>
                <a:spcPct val="150000"/>
              </a:lnSpc>
              <a:spcBef>
                <a:spcPts val="0"/>
              </a:spcBef>
              <a:spcAft>
                <a:spcPts val="0"/>
              </a:spcAft>
              <a:buNone/>
            </a:pPr>
            <a:r>
              <a:rPr lang="fr-FR" sz="1600">
                <a:solidFill>
                  <a:schemeClr val="dk1"/>
                </a:solidFill>
                <a:latin typeface="Arial"/>
                <a:ea typeface="Arial"/>
                <a:cs typeface="Arial"/>
                <a:sym typeface="Arial"/>
              </a:rPr>
              <a:t>• Gestion et organisation de travail</a:t>
            </a:r>
            <a:endParaRPr sz="1600">
              <a:solidFill>
                <a:schemeClr val="dk1"/>
              </a:solidFill>
              <a:latin typeface="Arial"/>
              <a:ea typeface="Arial"/>
              <a:cs typeface="Arial"/>
              <a:sym typeface="Arial"/>
            </a:endParaRPr>
          </a:p>
        </p:txBody>
      </p:sp>
      <p:sp>
        <p:nvSpPr>
          <p:cNvPr id="947" name="Google Shape;947;p47"/>
          <p:cNvSpPr txBox="1"/>
          <p:nvPr/>
        </p:nvSpPr>
        <p:spPr>
          <a:xfrm>
            <a:off x="7764159" y="5422318"/>
            <a:ext cx="4006800" cy="985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fr-FR" sz="1600">
                <a:solidFill>
                  <a:schemeClr val="dk1"/>
                </a:solidFill>
                <a:latin typeface="Arial"/>
                <a:ea typeface="Arial"/>
                <a:cs typeface="Arial"/>
                <a:sym typeface="Arial"/>
              </a:rPr>
              <a:t>• Patience et </a:t>
            </a:r>
            <a:r>
              <a:rPr lang="fr-FR" sz="1600">
                <a:solidFill>
                  <a:schemeClr val="dk1"/>
                </a:solidFill>
              </a:rPr>
              <a:t>détermination</a:t>
            </a:r>
            <a:endParaRPr/>
          </a:p>
          <a:p>
            <a:pPr marL="0" marR="0" lvl="0" indent="0" algn="l" rtl="0">
              <a:lnSpc>
                <a:spcPct val="150000"/>
              </a:lnSpc>
              <a:spcBef>
                <a:spcPts val="0"/>
              </a:spcBef>
              <a:spcAft>
                <a:spcPts val="0"/>
              </a:spcAft>
              <a:buNone/>
            </a:pPr>
            <a:r>
              <a:rPr lang="fr-FR" sz="1600">
                <a:solidFill>
                  <a:schemeClr val="dk1"/>
                </a:solidFill>
                <a:latin typeface="Arial"/>
                <a:ea typeface="Arial"/>
                <a:cs typeface="Arial"/>
                <a:sym typeface="Arial"/>
              </a:rPr>
              <a:t>• Responsabilité</a:t>
            </a:r>
            <a:endParaRPr sz="16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fr-FR" sz="1600">
                <a:solidFill>
                  <a:schemeClr val="dk1"/>
                </a:solidFill>
                <a:latin typeface="Arial"/>
                <a:ea typeface="Arial"/>
                <a:cs typeface="Arial"/>
                <a:sym typeface="Arial"/>
              </a:rPr>
              <a:t>• Communication</a:t>
            </a:r>
            <a:endParaRPr/>
          </a:p>
        </p:txBody>
      </p:sp>
      <p:sp>
        <p:nvSpPr>
          <p:cNvPr id="948" name="Google Shape;948;p47"/>
          <p:cNvSpPr txBox="1"/>
          <p:nvPr/>
        </p:nvSpPr>
        <p:spPr>
          <a:xfrm>
            <a:off x="7788231" y="2821973"/>
            <a:ext cx="2955968"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800" b="1">
                <a:solidFill>
                  <a:srgbClr val="00B0F0"/>
                </a:solidFill>
                <a:latin typeface="Arial"/>
                <a:ea typeface="Arial"/>
                <a:cs typeface="Arial"/>
                <a:sym typeface="Arial"/>
              </a:rPr>
              <a:t>Professionnel</a:t>
            </a:r>
            <a:endParaRPr sz="2800" b="1">
              <a:solidFill>
                <a:srgbClr val="00B0F0"/>
              </a:solidFill>
              <a:latin typeface="Arial"/>
              <a:ea typeface="Arial"/>
              <a:cs typeface="Arial"/>
              <a:sym typeface="Arial"/>
            </a:endParaRPr>
          </a:p>
        </p:txBody>
      </p:sp>
      <p:sp>
        <p:nvSpPr>
          <p:cNvPr id="949" name="Google Shape;949;p47"/>
          <p:cNvSpPr txBox="1"/>
          <p:nvPr/>
        </p:nvSpPr>
        <p:spPr>
          <a:xfrm>
            <a:off x="7792714" y="1360727"/>
            <a:ext cx="2955968"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800" b="1">
                <a:solidFill>
                  <a:srgbClr val="FFC000"/>
                </a:solidFill>
                <a:latin typeface="Arial"/>
                <a:ea typeface="Arial"/>
                <a:cs typeface="Arial"/>
                <a:sym typeface="Arial"/>
              </a:rPr>
              <a:t>Objectif Atteint</a:t>
            </a:r>
            <a:endParaRPr sz="2800" b="1">
              <a:solidFill>
                <a:srgbClr val="FFC000"/>
              </a:solidFill>
              <a:latin typeface="Arial"/>
              <a:ea typeface="Arial"/>
              <a:cs typeface="Arial"/>
              <a:sym typeface="Arial"/>
            </a:endParaRPr>
          </a:p>
        </p:txBody>
      </p:sp>
      <p:sp>
        <p:nvSpPr>
          <p:cNvPr id="950" name="Google Shape;950;p47"/>
          <p:cNvSpPr txBox="1"/>
          <p:nvPr/>
        </p:nvSpPr>
        <p:spPr>
          <a:xfrm>
            <a:off x="7752372" y="4991433"/>
            <a:ext cx="2955968"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800" b="1">
                <a:solidFill>
                  <a:srgbClr val="352F70"/>
                </a:solidFill>
                <a:latin typeface="Arial"/>
                <a:ea typeface="Arial"/>
                <a:cs typeface="Arial"/>
                <a:sym typeface="Arial"/>
              </a:rPr>
              <a:t>Personnel</a:t>
            </a:r>
            <a:endParaRPr sz="2800" b="1">
              <a:solidFill>
                <a:srgbClr val="352F70"/>
              </a:solidFill>
              <a:latin typeface="Arial"/>
              <a:ea typeface="Arial"/>
              <a:cs typeface="Arial"/>
              <a:sym typeface="Arial"/>
            </a:endParaRPr>
          </a:p>
        </p:txBody>
      </p:sp>
      <p:grpSp>
        <p:nvGrpSpPr>
          <p:cNvPr id="951" name="Google Shape;951;p47"/>
          <p:cNvGrpSpPr/>
          <p:nvPr/>
        </p:nvGrpSpPr>
        <p:grpSpPr>
          <a:xfrm>
            <a:off x="6811228" y="2728265"/>
            <a:ext cx="852117" cy="852117"/>
            <a:chOff x="6811228" y="2728265"/>
            <a:chExt cx="852117" cy="852117"/>
          </a:xfrm>
        </p:grpSpPr>
        <p:sp>
          <p:nvSpPr>
            <p:cNvPr id="952" name="Google Shape;952;p47"/>
            <p:cNvSpPr/>
            <p:nvPr/>
          </p:nvSpPr>
          <p:spPr>
            <a:xfrm>
              <a:off x="6811228" y="2728265"/>
              <a:ext cx="852117" cy="852117"/>
            </a:xfrm>
            <a:prstGeom prst="ellipse">
              <a:avLst/>
            </a:prstGeom>
            <a:solidFill>
              <a:srgbClr val="357DEA"/>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53" name="Google Shape;953;p47" descr="C:\Users\ASUS\Downloads\project-management.png"/>
            <p:cNvPicPr preferRelativeResize="0"/>
            <p:nvPr/>
          </p:nvPicPr>
          <p:blipFill rotWithShape="1">
            <a:blip r:embed="rId3">
              <a:alphaModFix/>
            </a:blip>
            <a:srcRect/>
            <a:stretch/>
          </p:blipFill>
          <p:spPr>
            <a:xfrm>
              <a:off x="6940731" y="2862942"/>
              <a:ext cx="609600" cy="609600"/>
            </a:xfrm>
            <a:prstGeom prst="rect">
              <a:avLst/>
            </a:prstGeom>
            <a:noFill/>
            <a:ln>
              <a:noFill/>
            </a:ln>
          </p:spPr>
        </p:pic>
      </p:grpSp>
      <p:grpSp>
        <p:nvGrpSpPr>
          <p:cNvPr id="954" name="Google Shape;954;p47"/>
          <p:cNvGrpSpPr/>
          <p:nvPr/>
        </p:nvGrpSpPr>
        <p:grpSpPr>
          <a:xfrm>
            <a:off x="6838644" y="1322556"/>
            <a:ext cx="852117" cy="852117"/>
            <a:chOff x="6838644" y="1322556"/>
            <a:chExt cx="852117" cy="852117"/>
          </a:xfrm>
        </p:grpSpPr>
        <p:sp>
          <p:nvSpPr>
            <p:cNvPr id="955" name="Google Shape;955;p47"/>
            <p:cNvSpPr/>
            <p:nvPr/>
          </p:nvSpPr>
          <p:spPr>
            <a:xfrm>
              <a:off x="6838644" y="1322556"/>
              <a:ext cx="852117" cy="852117"/>
            </a:xfrm>
            <a:prstGeom prst="ellipse">
              <a:avLst/>
            </a:prstGeom>
            <a:solidFill>
              <a:srgbClr val="F7C059"/>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56" name="Google Shape;956;p47" descr="C:\Users\ASUS\Downloads\team.png"/>
            <p:cNvPicPr preferRelativeResize="0"/>
            <p:nvPr/>
          </p:nvPicPr>
          <p:blipFill rotWithShape="1">
            <a:blip r:embed="rId4">
              <a:alphaModFix/>
            </a:blip>
            <a:srcRect/>
            <a:stretch/>
          </p:blipFill>
          <p:spPr>
            <a:xfrm>
              <a:off x="6953794" y="1386841"/>
              <a:ext cx="609600" cy="609600"/>
            </a:xfrm>
            <a:prstGeom prst="rect">
              <a:avLst/>
            </a:prstGeom>
            <a:noFill/>
            <a:ln>
              <a:noFill/>
            </a:ln>
          </p:spPr>
        </p:pic>
      </p:grpSp>
      <p:grpSp>
        <p:nvGrpSpPr>
          <p:cNvPr id="957" name="Google Shape;957;p47"/>
          <p:cNvGrpSpPr/>
          <p:nvPr/>
        </p:nvGrpSpPr>
        <p:grpSpPr>
          <a:xfrm>
            <a:off x="6771787" y="4818620"/>
            <a:ext cx="852117" cy="852117"/>
            <a:chOff x="6771787" y="4818620"/>
            <a:chExt cx="852117" cy="852117"/>
          </a:xfrm>
        </p:grpSpPr>
        <p:sp>
          <p:nvSpPr>
            <p:cNvPr id="958" name="Google Shape;958;p47"/>
            <p:cNvSpPr/>
            <p:nvPr/>
          </p:nvSpPr>
          <p:spPr>
            <a:xfrm>
              <a:off x="6771787" y="4818620"/>
              <a:ext cx="852117" cy="852117"/>
            </a:xfrm>
            <a:prstGeom prst="ellipse">
              <a:avLst/>
            </a:prstGeom>
            <a:solidFill>
              <a:srgbClr val="0C357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59" name="Google Shape;959;p47" descr="C:\Users\ASUS\Downloads\personnel.png"/>
            <p:cNvPicPr preferRelativeResize="0"/>
            <p:nvPr/>
          </p:nvPicPr>
          <p:blipFill rotWithShape="1">
            <a:blip r:embed="rId5">
              <a:alphaModFix/>
            </a:blip>
            <a:srcRect/>
            <a:stretch/>
          </p:blipFill>
          <p:spPr>
            <a:xfrm>
              <a:off x="6900750" y="4953792"/>
              <a:ext cx="609600" cy="609600"/>
            </a:xfrm>
            <a:prstGeom prst="rect">
              <a:avLst/>
            </a:prstGeom>
            <a:noFill/>
            <a:ln>
              <a:noFill/>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4"/>
                                        </p:tgtEl>
                                        <p:attrNameLst>
                                          <p:attrName>style.visibility</p:attrName>
                                        </p:attrNameLst>
                                      </p:cBhvr>
                                      <p:to>
                                        <p:strVal val="visible"/>
                                      </p:to>
                                    </p:set>
                                    <p:animEffect transition="in" filter="fade">
                                      <p:cBhvr>
                                        <p:cTn id="7" dur="1000"/>
                                        <p:tgtEl>
                                          <p:spTgt spid="95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49"/>
                                        </p:tgtEl>
                                        <p:attrNameLst>
                                          <p:attrName>style.visibility</p:attrName>
                                        </p:attrNameLst>
                                      </p:cBhvr>
                                      <p:to>
                                        <p:strVal val="visible"/>
                                      </p:to>
                                    </p:set>
                                    <p:animEffect transition="in" filter="fade">
                                      <p:cBhvr>
                                        <p:cTn id="11" dur="1000"/>
                                        <p:tgtEl>
                                          <p:spTgt spid="9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45"/>
                                        </p:tgtEl>
                                        <p:attrNameLst>
                                          <p:attrName>style.visibility</p:attrName>
                                        </p:attrNameLst>
                                      </p:cBhvr>
                                      <p:to>
                                        <p:strVal val="visible"/>
                                      </p:to>
                                    </p:set>
                                    <p:animEffect transition="in" filter="fade">
                                      <p:cBhvr>
                                        <p:cTn id="15" dur="1000"/>
                                        <p:tgtEl>
                                          <p:spTgt spid="94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51"/>
                                        </p:tgtEl>
                                        <p:attrNameLst>
                                          <p:attrName>style.visibility</p:attrName>
                                        </p:attrNameLst>
                                      </p:cBhvr>
                                      <p:to>
                                        <p:strVal val="visible"/>
                                      </p:to>
                                    </p:set>
                                    <p:animEffect transition="in" filter="fade">
                                      <p:cBhvr>
                                        <p:cTn id="19" dur="1000"/>
                                        <p:tgtEl>
                                          <p:spTgt spid="951"/>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48"/>
                                        </p:tgtEl>
                                        <p:attrNameLst>
                                          <p:attrName>style.visibility</p:attrName>
                                        </p:attrNameLst>
                                      </p:cBhvr>
                                      <p:to>
                                        <p:strVal val="visible"/>
                                      </p:to>
                                    </p:set>
                                    <p:animEffect transition="in" filter="fade">
                                      <p:cBhvr>
                                        <p:cTn id="23" dur="1000"/>
                                        <p:tgtEl>
                                          <p:spTgt spid="94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46"/>
                                        </p:tgtEl>
                                        <p:attrNameLst>
                                          <p:attrName>style.visibility</p:attrName>
                                        </p:attrNameLst>
                                      </p:cBhvr>
                                      <p:to>
                                        <p:strVal val="visible"/>
                                      </p:to>
                                    </p:set>
                                    <p:animEffect transition="in" filter="fade">
                                      <p:cBhvr>
                                        <p:cTn id="27" dur="1000"/>
                                        <p:tgtEl>
                                          <p:spTgt spid="946"/>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57"/>
                                        </p:tgtEl>
                                        <p:attrNameLst>
                                          <p:attrName>style.visibility</p:attrName>
                                        </p:attrNameLst>
                                      </p:cBhvr>
                                      <p:to>
                                        <p:strVal val="visible"/>
                                      </p:to>
                                    </p:set>
                                    <p:animEffect transition="in" filter="fade">
                                      <p:cBhvr>
                                        <p:cTn id="31" dur="1000"/>
                                        <p:tgtEl>
                                          <p:spTgt spid="957"/>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950"/>
                                        </p:tgtEl>
                                        <p:attrNameLst>
                                          <p:attrName>style.visibility</p:attrName>
                                        </p:attrNameLst>
                                      </p:cBhvr>
                                      <p:to>
                                        <p:strVal val="visible"/>
                                      </p:to>
                                    </p:set>
                                    <p:animEffect transition="in" filter="fade">
                                      <p:cBhvr>
                                        <p:cTn id="35" dur="1000"/>
                                        <p:tgtEl>
                                          <p:spTgt spid="950"/>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947"/>
                                        </p:tgtEl>
                                        <p:attrNameLst>
                                          <p:attrName>style.visibility</p:attrName>
                                        </p:attrNameLst>
                                      </p:cBhvr>
                                      <p:to>
                                        <p:strVal val="visible"/>
                                      </p:to>
                                    </p:set>
                                    <p:animEffect transition="in" filter="fade">
                                      <p:cBhvr>
                                        <p:cTn id="39" dur="10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8"/>
          <p:cNvSpPr txBox="1">
            <a:spLocks noGrp="1"/>
          </p:cNvSpPr>
          <p:nvPr>
            <p:ph type="title"/>
          </p:nvPr>
        </p:nvSpPr>
        <p:spPr>
          <a:xfrm>
            <a:off x="731178" y="557052"/>
            <a:ext cx="10729500" cy="3879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dk1"/>
              </a:buClr>
              <a:buSzPts val="2800"/>
              <a:buFont typeface="Arial"/>
              <a:buNone/>
            </a:pPr>
            <a:r>
              <a:rPr lang="fr-FR">
                <a:latin typeface="Arial"/>
                <a:ea typeface="Arial"/>
                <a:cs typeface="Arial"/>
                <a:sym typeface="Arial"/>
              </a:rPr>
              <a:t>Perspective</a:t>
            </a:r>
            <a:endParaRPr/>
          </a:p>
        </p:txBody>
      </p:sp>
      <p:sp>
        <p:nvSpPr>
          <p:cNvPr id="965" name="Google Shape;965;p48"/>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47</a:t>
            </a:fld>
            <a:endParaRPr/>
          </a:p>
        </p:txBody>
      </p:sp>
      <p:sp>
        <p:nvSpPr>
          <p:cNvPr id="966" name="Google Shape;966;p48"/>
          <p:cNvSpPr/>
          <p:nvPr/>
        </p:nvSpPr>
        <p:spPr>
          <a:xfrm>
            <a:off x="0" y="3512453"/>
            <a:ext cx="10482024" cy="3345547"/>
          </a:xfrm>
          <a:custGeom>
            <a:avLst/>
            <a:gdLst/>
            <a:ahLst/>
            <a:cxnLst/>
            <a:rect l="l" t="t" r="r" b="b"/>
            <a:pathLst>
              <a:path w="2153" h="686" extrusionOk="0">
                <a:moveTo>
                  <a:pt x="2153" y="0"/>
                </a:moveTo>
                <a:cubicBezTo>
                  <a:pt x="1484" y="143"/>
                  <a:pt x="755" y="313"/>
                  <a:pt x="0" y="519"/>
                </a:cubicBezTo>
                <a:cubicBezTo>
                  <a:pt x="0" y="686"/>
                  <a:pt x="0" y="686"/>
                  <a:pt x="0" y="686"/>
                </a:cubicBezTo>
                <a:cubicBezTo>
                  <a:pt x="514" y="686"/>
                  <a:pt x="514" y="686"/>
                  <a:pt x="514" y="686"/>
                </a:cubicBezTo>
                <a:cubicBezTo>
                  <a:pt x="928" y="481"/>
                  <a:pt x="1336" y="303"/>
                  <a:pt x="1743" y="149"/>
                </a:cubicBezTo>
                <a:cubicBezTo>
                  <a:pt x="1876" y="99"/>
                  <a:pt x="2012" y="49"/>
                  <a:pt x="2153" y="0"/>
                </a:cubicBezTo>
                <a:close/>
              </a:path>
            </a:pathLst>
          </a:custGeom>
          <a:solidFill>
            <a:srgbClr val="CEE0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48"/>
          <p:cNvSpPr txBox="1"/>
          <p:nvPr/>
        </p:nvSpPr>
        <p:spPr>
          <a:xfrm>
            <a:off x="613598" y="4107786"/>
            <a:ext cx="2361030" cy="615553"/>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fr-FR" sz="2000">
                <a:solidFill>
                  <a:schemeClr val="dk1"/>
                </a:solidFill>
                <a:latin typeface="Arial"/>
                <a:ea typeface="Arial"/>
                <a:cs typeface="Arial"/>
                <a:sym typeface="Arial"/>
              </a:rPr>
              <a:t>Amélioration de </a:t>
            </a:r>
            <a:endParaRPr/>
          </a:p>
          <a:p>
            <a:pPr marL="0" marR="0" lvl="0" indent="0" algn="ctr" rtl="0">
              <a:spcBef>
                <a:spcPts val="0"/>
              </a:spcBef>
              <a:spcAft>
                <a:spcPts val="0"/>
              </a:spcAft>
              <a:buNone/>
            </a:pPr>
            <a:r>
              <a:rPr lang="fr-FR" sz="2000">
                <a:solidFill>
                  <a:schemeClr val="dk1"/>
                </a:solidFill>
                <a:latin typeface="Arial"/>
                <a:ea typeface="Arial"/>
                <a:cs typeface="Arial"/>
                <a:sym typeface="Arial"/>
              </a:rPr>
              <a:t>L’existant</a:t>
            </a:r>
            <a:endParaRPr sz="2000">
              <a:solidFill>
                <a:schemeClr val="dk1"/>
              </a:solidFill>
              <a:latin typeface="Arial"/>
              <a:ea typeface="Arial"/>
              <a:cs typeface="Arial"/>
              <a:sym typeface="Arial"/>
            </a:endParaRPr>
          </a:p>
        </p:txBody>
      </p:sp>
      <p:sp>
        <p:nvSpPr>
          <p:cNvPr id="968" name="Google Shape;968;p48"/>
          <p:cNvSpPr txBox="1"/>
          <p:nvPr/>
        </p:nvSpPr>
        <p:spPr>
          <a:xfrm>
            <a:off x="3479935" y="3306092"/>
            <a:ext cx="2633481" cy="615553"/>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fr-FR" sz="2000">
                <a:solidFill>
                  <a:schemeClr val="dk1"/>
                </a:solidFill>
                <a:latin typeface="Arial"/>
                <a:ea typeface="Arial"/>
                <a:cs typeface="Arial"/>
                <a:sym typeface="Arial"/>
              </a:rPr>
              <a:t>Découpage du projet </a:t>
            </a:r>
            <a:endParaRPr/>
          </a:p>
          <a:p>
            <a:pPr marL="0" marR="0" lvl="0" indent="0" algn="ctr" rtl="0">
              <a:spcBef>
                <a:spcPts val="0"/>
              </a:spcBef>
              <a:spcAft>
                <a:spcPts val="0"/>
              </a:spcAft>
              <a:buNone/>
            </a:pPr>
            <a:r>
              <a:rPr lang="fr-FR" sz="2000">
                <a:solidFill>
                  <a:schemeClr val="dk1"/>
                </a:solidFill>
                <a:latin typeface="Arial"/>
                <a:ea typeface="Arial"/>
                <a:cs typeface="Arial"/>
                <a:sym typeface="Arial"/>
              </a:rPr>
              <a:t>En module </a:t>
            </a:r>
            <a:endParaRPr sz="2000">
              <a:solidFill>
                <a:schemeClr val="dk1"/>
              </a:solidFill>
              <a:latin typeface="Arial"/>
              <a:ea typeface="Arial"/>
              <a:cs typeface="Arial"/>
              <a:sym typeface="Arial"/>
            </a:endParaRPr>
          </a:p>
        </p:txBody>
      </p:sp>
      <p:sp>
        <p:nvSpPr>
          <p:cNvPr id="969" name="Google Shape;969;p48"/>
          <p:cNvSpPr txBox="1"/>
          <p:nvPr/>
        </p:nvSpPr>
        <p:spPr>
          <a:xfrm>
            <a:off x="6581406" y="2671252"/>
            <a:ext cx="2361000" cy="615600"/>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fr-FR" sz="2000">
                <a:solidFill>
                  <a:schemeClr val="dk1"/>
                </a:solidFill>
              </a:rPr>
              <a:t>Conception d’une application mobile</a:t>
            </a:r>
            <a:r>
              <a:rPr lang="fr-FR" sz="1800">
                <a:solidFill>
                  <a:schemeClr val="dk1"/>
                </a:solidFill>
              </a:rPr>
              <a:t> </a:t>
            </a:r>
            <a:endParaRPr sz="1800">
              <a:solidFill>
                <a:schemeClr val="dk1"/>
              </a:solidFill>
              <a:latin typeface="Arial"/>
              <a:ea typeface="Arial"/>
              <a:cs typeface="Arial"/>
              <a:sym typeface="Arial"/>
            </a:endParaRPr>
          </a:p>
        </p:txBody>
      </p:sp>
      <p:sp>
        <p:nvSpPr>
          <p:cNvPr id="970" name="Google Shape;970;p48"/>
          <p:cNvSpPr txBox="1"/>
          <p:nvPr/>
        </p:nvSpPr>
        <p:spPr>
          <a:xfrm>
            <a:off x="9230029" y="1813828"/>
            <a:ext cx="2361030" cy="615553"/>
          </a:xfrm>
          <a:prstGeom prst="rect">
            <a:avLst/>
          </a:prstGeom>
          <a:noFill/>
          <a:ln>
            <a:noFill/>
          </a:ln>
        </p:spPr>
        <p:txBody>
          <a:bodyPr spcFirstLastPara="1" wrap="square" lIns="0" tIns="0" rIns="0" bIns="0" anchor="b" anchorCtr="0">
            <a:spAutoFit/>
          </a:bodyPr>
          <a:lstStyle/>
          <a:p>
            <a:pPr marL="0" marR="0" lvl="0" indent="0" algn="ctr" rtl="0">
              <a:spcBef>
                <a:spcPts val="0"/>
              </a:spcBef>
              <a:spcAft>
                <a:spcPts val="0"/>
              </a:spcAft>
              <a:buNone/>
            </a:pPr>
            <a:r>
              <a:rPr lang="fr-FR" sz="2000" b="1">
                <a:solidFill>
                  <a:schemeClr val="dk1"/>
                </a:solidFill>
                <a:latin typeface="Arial"/>
                <a:ea typeface="Arial"/>
                <a:cs typeface="Arial"/>
                <a:sym typeface="Arial"/>
              </a:rPr>
              <a:t>Produit</a:t>
            </a:r>
            <a:endParaRPr sz="2000" b="1">
              <a:solidFill>
                <a:schemeClr val="dk1"/>
              </a:solidFill>
              <a:latin typeface="Arial"/>
              <a:ea typeface="Arial"/>
              <a:cs typeface="Arial"/>
              <a:sym typeface="Arial"/>
            </a:endParaRPr>
          </a:p>
          <a:p>
            <a:pPr marL="0" marR="0" lvl="0" indent="0" algn="ctr" rtl="0">
              <a:spcBef>
                <a:spcPts val="0"/>
              </a:spcBef>
              <a:spcAft>
                <a:spcPts val="0"/>
              </a:spcAft>
              <a:buNone/>
            </a:pPr>
            <a:r>
              <a:rPr lang="fr-FR" sz="2000" b="1">
                <a:solidFill>
                  <a:schemeClr val="dk1"/>
                </a:solidFill>
                <a:latin typeface="Arial"/>
                <a:ea typeface="Arial"/>
                <a:cs typeface="Arial"/>
                <a:sym typeface="Arial"/>
              </a:rPr>
              <a:t>Commercial</a:t>
            </a:r>
            <a:endParaRPr sz="2000" b="1">
              <a:solidFill>
                <a:schemeClr val="dk1"/>
              </a:solidFill>
              <a:latin typeface="Arial"/>
              <a:ea typeface="Arial"/>
              <a:cs typeface="Arial"/>
              <a:sym typeface="Arial"/>
            </a:endParaRPr>
          </a:p>
        </p:txBody>
      </p:sp>
      <p:sp>
        <p:nvSpPr>
          <p:cNvPr id="971" name="Google Shape;971;p48"/>
          <p:cNvSpPr txBox="1"/>
          <p:nvPr/>
        </p:nvSpPr>
        <p:spPr>
          <a:xfrm>
            <a:off x="2409371" y="5679497"/>
            <a:ext cx="146714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b="1">
                <a:solidFill>
                  <a:schemeClr val="dk1"/>
                </a:solidFill>
                <a:latin typeface="Arial"/>
                <a:ea typeface="Arial"/>
                <a:cs typeface="Arial"/>
                <a:sym typeface="Arial"/>
              </a:rPr>
              <a:t>STEP 01</a:t>
            </a:r>
            <a:endParaRPr/>
          </a:p>
        </p:txBody>
      </p:sp>
      <p:sp>
        <p:nvSpPr>
          <p:cNvPr id="972" name="Google Shape;972;p48"/>
          <p:cNvSpPr txBox="1"/>
          <p:nvPr/>
        </p:nvSpPr>
        <p:spPr>
          <a:xfrm>
            <a:off x="5318275" y="4806220"/>
            <a:ext cx="146714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b="1">
                <a:solidFill>
                  <a:schemeClr val="dk1"/>
                </a:solidFill>
                <a:latin typeface="Arial"/>
                <a:ea typeface="Arial"/>
                <a:cs typeface="Arial"/>
                <a:sym typeface="Arial"/>
              </a:rPr>
              <a:t>STEP 02</a:t>
            </a:r>
            <a:endParaRPr/>
          </a:p>
        </p:txBody>
      </p:sp>
      <p:sp>
        <p:nvSpPr>
          <p:cNvPr id="973" name="Google Shape;973;p48"/>
          <p:cNvSpPr txBox="1"/>
          <p:nvPr/>
        </p:nvSpPr>
        <p:spPr>
          <a:xfrm>
            <a:off x="8227178" y="3932944"/>
            <a:ext cx="146714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fr-FR" sz="2400" b="1">
                <a:solidFill>
                  <a:schemeClr val="dk1"/>
                </a:solidFill>
                <a:latin typeface="Arial"/>
                <a:ea typeface="Arial"/>
                <a:cs typeface="Arial"/>
                <a:sym typeface="Arial"/>
              </a:rPr>
              <a:t>STEP 03</a:t>
            </a:r>
            <a:endParaRPr/>
          </a:p>
        </p:txBody>
      </p:sp>
      <p:grpSp>
        <p:nvGrpSpPr>
          <p:cNvPr id="974" name="Google Shape;974;p48"/>
          <p:cNvGrpSpPr/>
          <p:nvPr/>
        </p:nvGrpSpPr>
        <p:grpSpPr>
          <a:xfrm>
            <a:off x="9943185" y="2529118"/>
            <a:ext cx="899882" cy="899882"/>
            <a:chOff x="9943185" y="2529118"/>
            <a:chExt cx="899882" cy="899882"/>
          </a:xfrm>
        </p:grpSpPr>
        <p:sp>
          <p:nvSpPr>
            <p:cNvPr id="975" name="Google Shape;975;p48"/>
            <p:cNvSpPr/>
            <p:nvPr/>
          </p:nvSpPr>
          <p:spPr>
            <a:xfrm>
              <a:off x="9943185" y="2529118"/>
              <a:ext cx="899882" cy="899882"/>
            </a:xfrm>
            <a:prstGeom prst="ellipse">
              <a:avLst/>
            </a:prstGeom>
            <a:solidFill>
              <a:srgbClr val="357DEA"/>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76" name="Google Shape;976;p48" descr="C:\Users\ASUS\Downloads\money.png"/>
            <p:cNvPicPr preferRelativeResize="0"/>
            <p:nvPr/>
          </p:nvPicPr>
          <p:blipFill rotWithShape="1">
            <a:blip r:embed="rId3">
              <a:alphaModFix/>
            </a:blip>
            <a:srcRect/>
            <a:stretch/>
          </p:blipFill>
          <p:spPr>
            <a:xfrm>
              <a:off x="10128068" y="2667000"/>
              <a:ext cx="574964" cy="574964"/>
            </a:xfrm>
            <a:prstGeom prst="rect">
              <a:avLst/>
            </a:prstGeom>
            <a:noFill/>
            <a:ln>
              <a:noFill/>
            </a:ln>
          </p:spPr>
        </p:pic>
      </p:grpSp>
      <p:grpSp>
        <p:nvGrpSpPr>
          <p:cNvPr id="977" name="Google Shape;977;p48"/>
          <p:cNvGrpSpPr/>
          <p:nvPr/>
        </p:nvGrpSpPr>
        <p:grpSpPr>
          <a:xfrm>
            <a:off x="4213685" y="4275670"/>
            <a:ext cx="899882" cy="899882"/>
            <a:chOff x="4213685" y="4275670"/>
            <a:chExt cx="899882" cy="899882"/>
          </a:xfrm>
        </p:grpSpPr>
        <p:sp>
          <p:nvSpPr>
            <p:cNvPr id="978" name="Google Shape;978;p48"/>
            <p:cNvSpPr/>
            <p:nvPr/>
          </p:nvSpPr>
          <p:spPr>
            <a:xfrm>
              <a:off x="4213685" y="4275670"/>
              <a:ext cx="899882" cy="899882"/>
            </a:xfrm>
            <a:prstGeom prst="ellipse">
              <a:avLst/>
            </a:prstGeom>
            <a:solidFill>
              <a:srgbClr val="357DEA"/>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79" name="Google Shape;979;p48" descr="C:\Users\ASUS\Downloads\blockchain.png"/>
            <p:cNvPicPr preferRelativeResize="0"/>
            <p:nvPr/>
          </p:nvPicPr>
          <p:blipFill rotWithShape="1">
            <a:blip r:embed="rId4">
              <a:alphaModFix/>
            </a:blip>
            <a:srcRect/>
            <a:stretch/>
          </p:blipFill>
          <p:spPr>
            <a:xfrm>
              <a:off x="4408121" y="4445133"/>
              <a:ext cx="570214" cy="570214"/>
            </a:xfrm>
            <a:prstGeom prst="rect">
              <a:avLst/>
            </a:prstGeom>
            <a:noFill/>
            <a:ln>
              <a:noFill/>
            </a:ln>
          </p:spPr>
        </p:pic>
      </p:grpSp>
      <p:grpSp>
        <p:nvGrpSpPr>
          <p:cNvPr id="980" name="Google Shape;980;p48"/>
          <p:cNvGrpSpPr/>
          <p:nvPr/>
        </p:nvGrpSpPr>
        <p:grpSpPr>
          <a:xfrm>
            <a:off x="7078435" y="3402394"/>
            <a:ext cx="899882" cy="899882"/>
            <a:chOff x="7078435" y="3402394"/>
            <a:chExt cx="899882" cy="899882"/>
          </a:xfrm>
        </p:grpSpPr>
        <p:sp>
          <p:nvSpPr>
            <p:cNvPr id="981" name="Google Shape;981;p48"/>
            <p:cNvSpPr/>
            <p:nvPr/>
          </p:nvSpPr>
          <p:spPr>
            <a:xfrm>
              <a:off x="7078435" y="3402394"/>
              <a:ext cx="899882" cy="899882"/>
            </a:xfrm>
            <a:prstGeom prst="ellipse">
              <a:avLst/>
            </a:prstGeom>
            <a:solidFill>
              <a:srgbClr val="F7C059"/>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82" name="Google Shape;982;p48" descr="C:\Users\ASUS\Downloads\flow-chart.png"/>
            <p:cNvPicPr preferRelativeResize="0"/>
            <p:nvPr/>
          </p:nvPicPr>
          <p:blipFill rotWithShape="1">
            <a:blip r:embed="rId5">
              <a:alphaModFix/>
            </a:blip>
            <a:srcRect/>
            <a:stretch/>
          </p:blipFill>
          <p:spPr>
            <a:xfrm>
              <a:off x="7282741" y="3596838"/>
              <a:ext cx="545671" cy="545671"/>
            </a:xfrm>
            <a:prstGeom prst="rect">
              <a:avLst/>
            </a:prstGeom>
            <a:noFill/>
            <a:ln>
              <a:noFill/>
            </a:ln>
          </p:spPr>
        </p:pic>
      </p:grpSp>
      <p:grpSp>
        <p:nvGrpSpPr>
          <p:cNvPr id="983" name="Google Shape;983;p48"/>
          <p:cNvGrpSpPr/>
          <p:nvPr/>
        </p:nvGrpSpPr>
        <p:grpSpPr>
          <a:xfrm>
            <a:off x="1348935" y="5148947"/>
            <a:ext cx="899882" cy="899882"/>
            <a:chOff x="1348935" y="5148947"/>
            <a:chExt cx="899882" cy="899882"/>
          </a:xfrm>
        </p:grpSpPr>
        <p:sp>
          <p:nvSpPr>
            <p:cNvPr id="984" name="Google Shape;984;p48"/>
            <p:cNvSpPr/>
            <p:nvPr/>
          </p:nvSpPr>
          <p:spPr>
            <a:xfrm>
              <a:off x="1348935" y="5148947"/>
              <a:ext cx="899882" cy="899882"/>
            </a:xfrm>
            <a:prstGeom prst="ellipse">
              <a:avLst/>
            </a:prstGeom>
            <a:solidFill>
              <a:srgbClr val="F7C059"/>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85" name="Google Shape;985;p48" descr="C:\Users\ASUS\Downloads\growth.png"/>
            <p:cNvPicPr preferRelativeResize="0"/>
            <p:nvPr/>
          </p:nvPicPr>
          <p:blipFill rotWithShape="1">
            <a:blip r:embed="rId6">
              <a:alphaModFix/>
            </a:blip>
            <a:srcRect/>
            <a:stretch/>
          </p:blipFill>
          <p:spPr>
            <a:xfrm>
              <a:off x="1510145" y="5363095"/>
              <a:ext cx="536764" cy="536764"/>
            </a:xfrm>
            <a:prstGeom prst="rect">
              <a:avLst/>
            </a:prstGeom>
            <a:noFill/>
            <a:ln>
              <a:noFill/>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3"/>
                                        </p:tgtEl>
                                        <p:attrNameLst>
                                          <p:attrName>style.visibility</p:attrName>
                                        </p:attrNameLst>
                                      </p:cBhvr>
                                      <p:to>
                                        <p:strVal val="visible"/>
                                      </p:to>
                                    </p:set>
                                    <p:animEffect transition="in" filter="fade">
                                      <p:cBhvr>
                                        <p:cTn id="7" dur="1000"/>
                                        <p:tgtEl>
                                          <p:spTgt spid="983"/>
                                        </p:tgtEl>
                                      </p:cBhvr>
                                    </p:animEffect>
                                  </p:childTnLst>
                                </p:cTn>
                              </p:par>
                              <p:par>
                                <p:cTn id="8" presetID="10" presetClass="entr" presetSubtype="0" fill="hold" nodeType="withEffect">
                                  <p:stCondLst>
                                    <p:cond delay="0"/>
                                  </p:stCondLst>
                                  <p:childTnLst>
                                    <p:set>
                                      <p:cBhvr>
                                        <p:cTn id="9" dur="1" fill="hold">
                                          <p:stCondLst>
                                            <p:cond delay="0"/>
                                          </p:stCondLst>
                                        </p:cTn>
                                        <p:tgtEl>
                                          <p:spTgt spid="971"/>
                                        </p:tgtEl>
                                        <p:attrNameLst>
                                          <p:attrName>style.visibility</p:attrName>
                                        </p:attrNameLst>
                                      </p:cBhvr>
                                      <p:to>
                                        <p:strVal val="visible"/>
                                      </p:to>
                                    </p:set>
                                    <p:animEffect transition="in" filter="fade">
                                      <p:cBhvr>
                                        <p:cTn id="10" dur="1000"/>
                                        <p:tgtEl>
                                          <p:spTgt spid="97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67"/>
                                        </p:tgtEl>
                                        <p:attrNameLst>
                                          <p:attrName>style.visibility</p:attrName>
                                        </p:attrNameLst>
                                      </p:cBhvr>
                                      <p:to>
                                        <p:strVal val="visible"/>
                                      </p:to>
                                    </p:set>
                                    <p:animEffect transition="in" filter="fade">
                                      <p:cBhvr>
                                        <p:cTn id="14" dur="1000"/>
                                        <p:tgtEl>
                                          <p:spTgt spid="967"/>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977"/>
                                        </p:tgtEl>
                                        <p:attrNameLst>
                                          <p:attrName>style.visibility</p:attrName>
                                        </p:attrNameLst>
                                      </p:cBhvr>
                                      <p:to>
                                        <p:strVal val="visible"/>
                                      </p:to>
                                    </p:set>
                                    <p:animEffect transition="in" filter="fade">
                                      <p:cBhvr>
                                        <p:cTn id="18" dur="1000"/>
                                        <p:tgtEl>
                                          <p:spTgt spid="977"/>
                                        </p:tgtEl>
                                      </p:cBhvr>
                                    </p:animEffect>
                                  </p:childTnLst>
                                </p:cTn>
                              </p:par>
                              <p:par>
                                <p:cTn id="19" presetID="10" presetClass="entr" presetSubtype="0" fill="hold" nodeType="withEffect">
                                  <p:stCondLst>
                                    <p:cond delay="0"/>
                                  </p:stCondLst>
                                  <p:childTnLst>
                                    <p:set>
                                      <p:cBhvr>
                                        <p:cTn id="20" dur="1" fill="hold">
                                          <p:stCondLst>
                                            <p:cond delay="0"/>
                                          </p:stCondLst>
                                        </p:cTn>
                                        <p:tgtEl>
                                          <p:spTgt spid="972"/>
                                        </p:tgtEl>
                                        <p:attrNameLst>
                                          <p:attrName>style.visibility</p:attrName>
                                        </p:attrNameLst>
                                      </p:cBhvr>
                                      <p:to>
                                        <p:strVal val="visible"/>
                                      </p:to>
                                    </p:set>
                                    <p:animEffect transition="in" filter="fade">
                                      <p:cBhvr>
                                        <p:cTn id="21" dur="1000"/>
                                        <p:tgtEl>
                                          <p:spTgt spid="972"/>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68"/>
                                        </p:tgtEl>
                                        <p:attrNameLst>
                                          <p:attrName>style.visibility</p:attrName>
                                        </p:attrNameLst>
                                      </p:cBhvr>
                                      <p:to>
                                        <p:strVal val="visible"/>
                                      </p:to>
                                    </p:set>
                                    <p:animEffect transition="in" filter="fade">
                                      <p:cBhvr>
                                        <p:cTn id="25" dur="1000"/>
                                        <p:tgtEl>
                                          <p:spTgt spid="968"/>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980"/>
                                        </p:tgtEl>
                                        <p:attrNameLst>
                                          <p:attrName>style.visibility</p:attrName>
                                        </p:attrNameLst>
                                      </p:cBhvr>
                                      <p:to>
                                        <p:strVal val="visible"/>
                                      </p:to>
                                    </p:set>
                                    <p:animEffect transition="in" filter="fade">
                                      <p:cBhvr>
                                        <p:cTn id="29" dur="1000"/>
                                        <p:tgtEl>
                                          <p:spTgt spid="980"/>
                                        </p:tgtEl>
                                      </p:cBhvr>
                                    </p:animEffect>
                                  </p:childTnLst>
                                </p:cTn>
                              </p:par>
                              <p:par>
                                <p:cTn id="30" presetID="10" presetClass="entr" presetSubtype="0" fill="hold" nodeType="withEffect">
                                  <p:stCondLst>
                                    <p:cond delay="0"/>
                                  </p:stCondLst>
                                  <p:childTnLst>
                                    <p:set>
                                      <p:cBhvr>
                                        <p:cTn id="31" dur="1" fill="hold">
                                          <p:stCondLst>
                                            <p:cond delay="0"/>
                                          </p:stCondLst>
                                        </p:cTn>
                                        <p:tgtEl>
                                          <p:spTgt spid="973"/>
                                        </p:tgtEl>
                                        <p:attrNameLst>
                                          <p:attrName>style.visibility</p:attrName>
                                        </p:attrNameLst>
                                      </p:cBhvr>
                                      <p:to>
                                        <p:strVal val="visible"/>
                                      </p:to>
                                    </p:set>
                                    <p:animEffect transition="in" filter="fade">
                                      <p:cBhvr>
                                        <p:cTn id="32" dur="1000"/>
                                        <p:tgtEl>
                                          <p:spTgt spid="973"/>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969"/>
                                        </p:tgtEl>
                                        <p:attrNameLst>
                                          <p:attrName>style.visibility</p:attrName>
                                        </p:attrNameLst>
                                      </p:cBhvr>
                                      <p:to>
                                        <p:strVal val="visible"/>
                                      </p:to>
                                    </p:set>
                                    <p:animEffect transition="in" filter="fade">
                                      <p:cBhvr>
                                        <p:cTn id="36" dur="1000"/>
                                        <p:tgtEl>
                                          <p:spTgt spid="969"/>
                                        </p:tgtEl>
                                      </p:cBhvr>
                                    </p:animEffect>
                                  </p:childTnLst>
                                </p:cTn>
                              </p:par>
                            </p:childTnLst>
                          </p:cTn>
                        </p:par>
                        <p:par>
                          <p:cTn id="37" fill="hold">
                            <p:stCondLst>
                              <p:cond delay="6000"/>
                            </p:stCondLst>
                            <p:childTnLst>
                              <p:par>
                                <p:cTn id="38" presetID="10" presetClass="entr" presetSubtype="0" fill="hold" nodeType="afterEffect">
                                  <p:stCondLst>
                                    <p:cond delay="0"/>
                                  </p:stCondLst>
                                  <p:childTnLst>
                                    <p:set>
                                      <p:cBhvr>
                                        <p:cTn id="39" dur="1" fill="hold">
                                          <p:stCondLst>
                                            <p:cond delay="0"/>
                                          </p:stCondLst>
                                        </p:cTn>
                                        <p:tgtEl>
                                          <p:spTgt spid="974"/>
                                        </p:tgtEl>
                                        <p:attrNameLst>
                                          <p:attrName>style.visibility</p:attrName>
                                        </p:attrNameLst>
                                      </p:cBhvr>
                                      <p:to>
                                        <p:strVal val="visible"/>
                                      </p:to>
                                    </p:set>
                                    <p:animEffect transition="in" filter="fade">
                                      <p:cBhvr>
                                        <p:cTn id="40" dur="1000"/>
                                        <p:tgtEl>
                                          <p:spTgt spid="974"/>
                                        </p:tgtEl>
                                      </p:cBhvr>
                                    </p:animEffect>
                                  </p:childTnLst>
                                </p:cTn>
                              </p:par>
                              <p:par>
                                <p:cTn id="41" presetID="10" presetClass="entr" presetSubtype="0" fill="hold" nodeType="withEffect">
                                  <p:stCondLst>
                                    <p:cond delay="0"/>
                                  </p:stCondLst>
                                  <p:childTnLst>
                                    <p:set>
                                      <p:cBhvr>
                                        <p:cTn id="42" dur="1" fill="hold">
                                          <p:stCondLst>
                                            <p:cond delay="0"/>
                                          </p:stCondLst>
                                        </p:cTn>
                                        <p:tgtEl>
                                          <p:spTgt spid="970"/>
                                        </p:tgtEl>
                                        <p:attrNameLst>
                                          <p:attrName>style.visibility</p:attrName>
                                        </p:attrNameLst>
                                      </p:cBhvr>
                                      <p:to>
                                        <p:strVal val="visible"/>
                                      </p:to>
                                    </p:set>
                                    <p:animEffect transition="in" filter="fade">
                                      <p:cBhvr>
                                        <p:cTn id="43" dur="10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9"/>
          <p:cNvSpPr txBox="1"/>
          <p:nvPr/>
        </p:nvSpPr>
        <p:spPr>
          <a:xfrm>
            <a:off x="710453" y="950763"/>
            <a:ext cx="4556100" cy="304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57DEA"/>
              </a:buClr>
              <a:buSzPts val="6600"/>
              <a:buFont typeface="Century Gothic"/>
              <a:buNone/>
            </a:pPr>
            <a:r>
              <a:rPr lang="fr-FR" sz="6600" b="1">
                <a:solidFill>
                  <a:srgbClr val="357DEA"/>
                </a:solidFill>
                <a:latin typeface="Century Gothic"/>
                <a:ea typeface="Century Gothic"/>
                <a:cs typeface="Century Gothic"/>
                <a:sym typeface="Century Gothic"/>
              </a:rPr>
              <a:t>Merci</a:t>
            </a:r>
            <a:endParaRPr/>
          </a:p>
          <a:p>
            <a:pPr marL="0" marR="0" lvl="0" indent="0" algn="l" rtl="0">
              <a:lnSpc>
                <a:spcPct val="100000"/>
              </a:lnSpc>
              <a:spcBef>
                <a:spcPts val="0"/>
              </a:spcBef>
              <a:spcAft>
                <a:spcPts val="0"/>
              </a:spcAft>
              <a:buClr>
                <a:srgbClr val="357DEA"/>
              </a:buClr>
              <a:buSzPts val="6600"/>
              <a:buFont typeface="Century Gothic"/>
              <a:buNone/>
            </a:pPr>
            <a:r>
              <a:rPr lang="fr-FR" sz="6600" b="1">
                <a:solidFill>
                  <a:srgbClr val="357DEA"/>
                </a:solidFill>
                <a:latin typeface="Century Gothic"/>
                <a:ea typeface="Century Gothic"/>
                <a:cs typeface="Century Gothic"/>
                <a:sym typeface="Century Gothic"/>
              </a:rPr>
              <a:t>de Votre Attention</a:t>
            </a:r>
            <a:endParaRPr sz="6600" b="1">
              <a:solidFill>
                <a:srgbClr val="357DEA"/>
              </a:solidFill>
              <a:latin typeface="Century Gothic"/>
              <a:ea typeface="Century Gothic"/>
              <a:cs typeface="Century Gothic"/>
              <a:sym typeface="Century Gothic"/>
            </a:endParaRPr>
          </a:p>
        </p:txBody>
      </p:sp>
      <p:sp>
        <p:nvSpPr>
          <p:cNvPr id="991" name="Google Shape;991;p49"/>
          <p:cNvSpPr/>
          <p:nvPr/>
        </p:nvSpPr>
        <p:spPr>
          <a:xfrm>
            <a:off x="3623007" y="0"/>
            <a:ext cx="8568994" cy="6858000"/>
          </a:xfrm>
          <a:custGeom>
            <a:avLst/>
            <a:gdLst/>
            <a:ahLst/>
            <a:cxnLst/>
            <a:rect l="l" t="t" r="r" b="b"/>
            <a:pathLst>
              <a:path w="1949" h="1561" extrusionOk="0">
                <a:moveTo>
                  <a:pt x="1029" y="0"/>
                </a:moveTo>
                <a:cubicBezTo>
                  <a:pt x="1029" y="0"/>
                  <a:pt x="1246" y="225"/>
                  <a:pt x="849" y="623"/>
                </a:cubicBezTo>
                <a:cubicBezTo>
                  <a:pt x="453" y="1022"/>
                  <a:pt x="0" y="1021"/>
                  <a:pt x="33" y="1561"/>
                </a:cubicBezTo>
                <a:cubicBezTo>
                  <a:pt x="1949" y="1561"/>
                  <a:pt x="1949" y="1561"/>
                  <a:pt x="1949" y="1561"/>
                </a:cubicBezTo>
                <a:cubicBezTo>
                  <a:pt x="1949" y="0"/>
                  <a:pt x="1949" y="0"/>
                  <a:pt x="1949" y="0"/>
                </a:cubicBezTo>
                <a:lnTo>
                  <a:pt x="1029" y="0"/>
                </a:lnTo>
                <a:close/>
              </a:path>
            </a:pathLst>
          </a:custGeom>
          <a:solidFill>
            <a:srgbClr val="357DE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49"/>
          <p:cNvSpPr/>
          <p:nvPr/>
        </p:nvSpPr>
        <p:spPr>
          <a:xfrm rot="5929019">
            <a:off x="5490128" y="548207"/>
            <a:ext cx="4898573" cy="9440836"/>
          </a:xfrm>
          <a:custGeom>
            <a:avLst/>
            <a:gdLst/>
            <a:ahLst/>
            <a:cxnLst/>
            <a:rect l="l" t="t" r="r" b="b"/>
            <a:pathLst>
              <a:path w="1949" h="1561" extrusionOk="0">
                <a:moveTo>
                  <a:pt x="1029" y="0"/>
                </a:moveTo>
                <a:cubicBezTo>
                  <a:pt x="1029" y="0"/>
                  <a:pt x="1246" y="225"/>
                  <a:pt x="849" y="623"/>
                </a:cubicBezTo>
                <a:cubicBezTo>
                  <a:pt x="453" y="1022"/>
                  <a:pt x="0" y="1021"/>
                  <a:pt x="33" y="1561"/>
                </a:cubicBezTo>
                <a:cubicBezTo>
                  <a:pt x="1949" y="1561"/>
                  <a:pt x="1949" y="1561"/>
                  <a:pt x="1949" y="1561"/>
                </a:cubicBezTo>
                <a:cubicBezTo>
                  <a:pt x="1949" y="0"/>
                  <a:pt x="1949" y="0"/>
                  <a:pt x="1949" y="0"/>
                </a:cubicBezTo>
                <a:lnTo>
                  <a:pt x="1029" y="0"/>
                </a:lnTo>
                <a:close/>
              </a:path>
            </a:pathLst>
          </a:custGeom>
          <a:solidFill>
            <a:schemeClr val="lt1">
              <a:alpha val="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49"/>
          <p:cNvSpPr/>
          <p:nvPr/>
        </p:nvSpPr>
        <p:spPr>
          <a:xfrm rot="6289252">
            <a:off x="4783630" y="120851"/>
            <a:ext cx="6674453" cy="9440836"/>
          </a:xfrm>
          <a:custGeom>
            <a:avLst/>
            <a:gdLst/>
            <a:ahLst/>
            <a:cxnLst/>
            <a:rect l="l" t="t" r="r" b="b"/>
            <a:pathLst>
              <a:path w="1949" h="1561" extrusionOk="0">
                <a:moveTo>
                  <a:pt x="1029" y="0"/>
                </a:moveTo>
                <a:cubicBezTo>
                  <a:pt x="1029" y="0"/>
                  <a:pt x="1246" y="225"/>
                  <a:pt x="849" y="623"/>
                </a:cubicBezTo>
                <a:cubicBezTo>
                  <a:pt x="453" y="1022"/>
                  <a:pt x="0" y="1021"/>
                  <a:pt x="33" y="1561"/>
                </a:cubicBezTo>
                <a:cubicBezTo>
                  <a:pt x="1949" y="1561"/>
                  <a:pt x="1949" y="1561"/>
                  <a:pt x="1949" y="1561"/>
                </a:cubicBezTo>
                <a:cubicBezTo>
                  <a:pt x="1949" y="0"/>
                  <a:pt x="1949" y="0"/>
                  <a:pt x="1949" y="0"/>
                </a:cubicBezTo>
                <a:lnTo>
                  <a:pt x="1029" y="0"/>
                </a:lnTo>
                <a:close/>
              </a:path>
            </a:pathLst>
          </a:custGeom>
          <a:solidFill>
            <a:schemeClr val="lt1">
              <a:alpha val="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48</a:t>
            </a:fld>
            <a:endParaRPr/>
          </a:p>
        </p:txBody>
      </p:sp>
      <p:pic>
        <p:nvPicPr>
          <p:cNvPr id="995" name="Google Shape;995;p49" descr="C:\Users\ASUS\Downloads\cap.png"/>
          <p:cNvPicPr preferRelativeResize="0"/>
          <p:nvPr/>
        </p:nvPicPr>
        <p:blipFill rotWithShape="1">
          <a:blip r:embed="rId3">
            <a:alphaModFix/>
          </a:blip>
          <a:srcRect/>
          <a:stretch/>
        </p:blipFill>
        <p:spPr>
          <a:xfrm>
            <a:off x="7229882" y="2684776"/>
            <a:ext cx="4173224" cy="417322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0"/>
                                        </p:tgtEl>
                                        <p:attrNameLst>
                                          <p:attrName>style.visibility</p:attrName>
                                        </p:attrNameLst>
                                      </p:cBhvr>
                                      <p:to>
                                        <p:strVal val="visible"/>
                                      </p:to>
                                    </p:set>
                                    <p:animEffect transition="in" filter="fade">
                                      <p:cBhvr>
                                        <p:cTn id="7" dur="1000"/>
                                        <p:tgtEl>
                                          <p:spTgt spid="99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95"/>
                                        </p:tgtEl>
                                        <p:attrNameLst>
                                          <p:attrName>style.visibility</p:attrName>
                                        </p:attrNameLst>
                                      </p:cBhvr>
                                      <p:to>
                                        <p:strVal val="visible"/>
                                      </p:to>
                                    </p:set>
                                    <p:animEffect transition="in" filter="fade">
                                      <p:cBhvr>
                                        <p:cTn id="11" dur="1000"/>
                                        <p:tgtEl>
                                          <p:spTgt spid="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Introduction</a:t>
            </a:r>
            <a:endParaRPr/>
          </a:p>
        </p:txBody>
      </p:sp>
      <p:sp>
        <p:nvSpPr>
          <p:cNvPr id="230" name="Google Shape;230;p5"/>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5</a:t>
            </a:fld>
            <a:endParaRPr/>
          </a:p>
        </p:txBody>
      </p:sp>
      <p:sp>
        <p:nvSpPr>
          <p:cNvPr id="231" name="Google Shape;231;p5"/>
          <p:cNvSpPr/>
          <p:nvPr/>
        </p:nvSpPr>
        <p:spPr>
          <a:xfrm>
            <a:off x="4852163" y="1445725"/>
            <a:ext cx="1905000" cy="1905000"/>
          </a:xfrm>
          <a:prstGeom prst="ellipse">
            <a:avLst/>
          </a:prstGeom>
          <a:solidFill>
            <a:srgbClr val="F7C0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3200" b="1">
                <a:solidFill>
                  <a:schemeClr val="lt1"/>
                </a:solidFill>
              </a:rPr>
              <a:t>CRM</a:t>
            </a:r>
            <a:endParaRPr sz="3200" b="1">
              <a:solidFill>
                <a:schemeClr val="lt1"/>
              </a:solidFill>
              <a:latin typeface="Arial"/>
              <a:ea typeface="Arial"/>
              <a:cs typeface="Arial"/>
              <a:sym typeface="Arial"/>
            </a:endParaRPr>
          </a:p>
        </p:txBody>
      </p:sp>
      <p:sp>
        <p:nvSpPr>
          <p:cNvPr id="232" name="Google Shape;232;p5"/>
          <p:cNvSpPr/>
          <p:nvPr/>
        </p:nvSpPr>
        <p:spPr>
          <a:xfrm>
            <a:off x="6633484" y="3426654"/>
            <a:ext cx="5305147" cy="992946"/>
          </a:xfrm>
          <a:prstGeom prst="round2SameRect">
            <a:avLst>
              <a:gd name="adj1" fmla="val 34751"/>
              <a:gd name="adj2" fmla="val 32022"/>
            </a:avLst>
          </a:prstGeom>
          <a:solidFill>
            <a:srgbClr val="357DEA"/>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a:solidFill>
                  <a:schemeClr val="lt1"/>
                </a:solidFill>
              </a:rPr>
              <a:t>Suivre l’activité de chaque employé de l’entreprise afin de calculer leurs revenus</a:t>
            </a:r>
            <a:endParaRPr sz="1800">
              <a:solidFill>
                <a:schemeClr val="lt1"/>
              </a:solidFill>
              <a:latin typeface="Arial"/>
              <a:ea typeface="Arial"/>
              <a:cs typeface="Arial"/>
              <a:sym typeface="Arial"/>
            </a:endParaRPr>
          </a:p>
        </p:txBody>
      </p:sp>
      <p:sp>
        <p:nvSpPr>
          <p:cNvPr id="233" name="Google Shape;233;p5"/>
          <p:cNvSpPr/>
          <p:nvPr/>
        </p:nvSpPr>
        <p:spPr>
          <a:xfrm rot="5400000">
            <a:off x="2096350" y="4458525"/>
            <a:ext cx="1122300" cy="1187400"/>
          </a:xfrm>
          <a:prstGeom prst="bentUpArrow">
            <a:avLst>
              <a:gd name="adj1" fmla="val 18103"/>
              <a:gd name="adj2" fmla="val 25000"/>
              <a:gd name="adj3" fmla="val 26156"/>
            </a:avLst>
          </a:prstGeom>
          <a:solidFill>
            <a:srgbClr val="F7C059"/>
          </a:solidFill>
          <a:ln w="1270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5"/>
          <p:cNvSpPr/>
          <p:nvPr/>
        </p:nvSpPr>
        <p:spPr>
          <a:xfrm>
            <a:off x="3242575" y="4823650"/>
            <a:ext cx="5305200" cy="993000"/>
          </a:xfrm>
          <a:prstGeom prst="round2SameRect">
            <a:avLst>
              <a:gd name="adj1" fmla="val 34751"/>
              <a:gd name="adj2" fmla="val 32022"/>
            </a:avLst>
          </a:prstGeom>
          <a:solidFill>
            <a:srgbClr val="357DEA"/>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a:solidFill>
                  <a:schemeClr val="lt1"/>
                </a:solidFill>
              </a:rPr>
              <a:t>Améliorer les relations commerciales et marketing de l’entreprise</a:t>
            </a:r>
            <a:endParaRPr sz="1800">
              <a:solidFill>
                <a:schemeClr val="lt1"/>
              </a:solidFill>
              <a:latin typeface="Arial"/>
              <a:ea typeface="Arial"/>
              <a:cs typeface="Arial"/>
              <a:sym typeface="Arial"/>
            </a:endParaRPr>
          </a:p>
        </p:txBody>
      </p:sp>
      <p:sp>
        <p:nvSpPr>
          <p:cNvPr id="235" name="Google Shape;235;p5"/>
          <p:cNvSpPr/>
          <p:nvPr/>
        </p:nvSpPr>
        <p:spPr>
          <a:xfrm>
            <a:off x="241300" y="3553649"/>
            <a:ext cx="5305200" cy="1043700"/>
          </a:xfrm>
          <a:prstGeom prst="round2SameRect">
            <a:avLst>
              <a:gd name="adj1" fmla="val 34751"/>
              <a:gd name="adj2" fmla="val 32022"/>
            </a:avLst>
          </a:prstGeom>
          <a:solidFill>
            <a:srgbClr val="357DEA"/>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800">
                <a:solidFill>
                  <a:schemeClr val="lt1"/>
                </a:solidFill>
              </a:rPr>
              <a:t>Permet de stocker les données de chaque client qui aurait pu interagir avec l’entreprise, de les analyser et ensuite de les réutiliser  </a:t>
            </a:r>
            <a:endParaRPr sz="1800">
              <a:solidFill>
                <a:schemeClr val="lt1"/>
              </a:solidFill>
              <a:latin typeface="Arial"/>
              <a:ea typeface="Arial"/>
              <a:cs typeface="Arial"/>
              <a:sym typeface="Arial"/>
            </a:endParaRPr>
          </a:p>
        </p:txBody>
      </p:sp>
      <p:sp>
        <p:nvSpPr>
          <p:cNvPr id="236" name="Google Shape;236;p5"/>
          <p:cNvSpPr/>
          <p:nvPr/>
        </p:nvSpPr>
        <p:spPr>
          <a:xfrm>
            <a:off x="8543924" y="4403724"/>
            <a:ext cx="1257300" cy="1031876"/>
          </a:xfrm>
          <a:prstGeom prst="bentUpArrow">
            <a:avLst>
              <a:gd name="adj1" fmla="val 18103"/>
              <a:gd name="adj2" fmla="val 25000"/>
              <a:gd name="adj3" fmla="val 26156"/>
            </a:avLst>
          </a:prstGeom>
          <a:solidFill>
            <a:srgbClr val="F7C059"/>
          </a:solidFill>
          <a:ln w="1270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5"/>
          <p:cNvSpPr/>
          <p:nvPr/>
        </p:nvSpPr>
        <p:spPr>
          <a:xfrm rot="10800000">
            <a:off x="1889025" y="2371775"/>
            <a:ext cx="2905500" cy="1187400"/>
          </a:xfrm>
          <a:prstGeom prst="bentUpArrow">
            <a:avLst>
              <a:gd name="adj1" fmla="val 18103"/>
              <a:gd name="adj2" fmla="val 25000"/>
              <a:gd name="adj3" fmla="val 26156"/>
            </a:avLst>
          </a:prstGeom>
          <a:solidFill>
            <a:srgbClr val="F7C059"/>
          </a:solidFill>
          <a:ln w="1270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5"/>
          <p:cNvSpPr/>
          <p:nvPr/>
        </p:nvSpPr>
        <p:spPr>
          <a:xfrm rot="-5400000">
            <a:off x="7512374" y="1352950"/>
            <a:ext cx="1324800" cy="2795400"/>
          </a:xfrm>
          <a:prstGeom prst="bentUpArrow">
            <a:avLst>
              <a:gd name="adj1" fmla="val 18103"/>
              <a:gd name="adj2" fmla="val 22737"/>
              <a:gd name="adj3" fmla="val 26156"/>
            </a:avLst>
          </a:prstGeom>
          <a:solidFill>
            <a:srgbClr val="F7C059"/>
          </a:solidFill>
          <a:ln w="12700" cap="flat" cmpd="sng">
            <a:solidFill>
              <a:srgbClr val="F7C0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p:tgtEl>
                                          <p:spTgt spid="231"/>
                                        </p:tgtEl>
                                        <p:attrNameLst>
                                          <p:attrName>ppt_w</p:attrName>
                                        </p:attrNameLst>
                                      </p:cBhvr>
                                      <p:tavLst>
                                        <p:tav tm="0">
                                          <p:val>
                                            <p:strVal val="0"/>
                                          </p:val>
                                        </p:tav>
                                        <p:tav tm="100000">
                                          <p:val>
                                            <p:strVal val="#ppt_w"/>
                                          </p:val>
                                        </p:tav>
                                      </p:tavLst>
                                    </p:anim>
                                    <p:anim calcmode="lin" valueType="num">
                                      <p:cBhvr additive="base">
                                        <p:cTn id="8" dur="500"/>
                                        <p:tgtEl>
                                          <p:spTgt spid="23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37"/>
                                        </p:tgtEl>
                                        <p:attrNameLst>
                                          <p:attrName>style.visibility</p:attrName>
                                        </p:attrNameLst>
                                      </p:cBhvr>
                                      <p:to>
                                        <p:strVal val="visible"/>
                                      </p:to>
                                    </p:set>
                                    <p:anim calcmode="lin" valueType="num">
                                      <p:cBhvr additive="base">
                                        <p:cTn id="12" dur="500"/>
                                        <p:tgtEl>
                                          <p:spTgt spid="237"/>
                                        </p:tgtEl>
                                        <p:attrNameLst>
                                          <p:attrName>ppt_w</p:attrName>
                                        </p:attrNameLst>
                                      </p:cBhvr>
                                      <p:tavLst>
                                        <p:tav tm="0">
                                          <p:val>
                                            <p:strVal val="0"/>
                                          </p:val>
                                        </p:tav>
                                        <p:tav tm="100000">
                                          <p:val>
                                            <p:strVal val="#ppt_w"/>
                                          </p:val>
                                        </p:tav>
                                      </p:tavLst>
                                    </p:anim>
                                    <p:anim calcmode="lin" valueType="num">
                                      <p:cBhvr additive="base">
                                        <p:cTn id="13" dur="500"/>
                                        <p:tgtEl>
                                          <p:spTgt spid="237"/>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35"/>
                                        </p:tgtEl>
                                        <p:attrNameLst>
                                          <p:attrName>style.visibility</p:attrName>
                                        </p:attrNameLst>
                                      </p:cBhvr>
                                      <p:to>
                                        <p:strVal val="visible"/>
                                      </p:to>
                                    </p:set>
                                    <p:anim calcmode="lin" valueType="num">
                                      <p:cBhvr additive="base">
                                        <p:cTn id="17" dur="500"/>
                                        <p:tgtEl>
                                          <p:spTgt spid="235"/>
                                        </p:tgtEl>
                                        <p:attrNameLst>
                                          <p:attrName>ppt_w</p:attrName>
                                        </p:attrNameLst>
                                      </p:cBhvr>
                                      <p:tavLst>
                                        <p:tav tm="0">
                                          <p:val>
                                            <p:strVal val="0"/>
                                          </p:val>
                                        </p:tav>
                                        <p:tav tm="100000">
                                          <p:val>
                                            <p:strVal val="#ppt_w"/>
                                          </p:val>
                                        </p:tav>
                                      </p:tavLst>
                                    </p:anim>
                                    <p:anim calcmode="lin" valueType="num">
                                      <p:cBhvr additive="base">
                                        <p:cTn id="18" dur="500"/>
                                        <p:tgtEl>
                                          <p:spTgt spid="235"/>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33"/>
                                        </p:tgtEl>
                                        <p:attrNameLst>
                                          <p:attrName>style.visibility</p:attrName>
                                        </p:attrNameLst>
                                      </p:cBhvr>
                                      <p:to>
                                        <p:strVal val="visible"/>
                                      </p:to>
                                    </p:set>
                                    <p:anim calcmode="lin" valueType="num">
                                      <p:cBhvr additive="base">
                                        <p:cTn id="22" dur="500"/>
                                        <p:tgtEl>
                                          <p:spTgt spid="233"/>
                                        </p:tgtEl>
                                        <p:attrNameLst>
                                          <p:attrName>ppt_w</p:attrName>
                                        </p:attrNameLst>
                                      </p:cBhvr>
                                      <p:tavLst>
                                        <p:tav tm="0">
                                          <p:val>
                                            <p:strVal val="0"/>
                                          </p:val>
                                        </p:tav>
                                        <p:tav tm="100000">
                                          <p:val>
                                            <p:strVal val="#ppt_w"/>
                                          </p:val>
                                        </p:tav>
                                      </p:tavLst>
                                    </p:anim>
                                    <p:anim calcmode="lin" valueType="num">
                                      <p:cBhvr additive="base">
                                        <p:cTn id="23" dur="500"/>
                                        <p:tgtEl>
                                          <p:spTgt spid="233"/>
                                        </p:tgtEl>
                                        <p:attrNameLst>
                                          <p:attrName>ppt_h</p:attrName>
                                        </p:attrNameLst>
                                      </p:cBhvr>
                                      <p:tavLst>
                                        <p:tav tm="0">
                                          <p:val>
                                            <p:str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234"/>
                                        </p:tgtEl>
                                        <p:attrNameLst>
                                          <p:attrName>style.visibility</p:attrName>
                                        </p:attrNameLst>
                                      </p:cBhvr>
                                      <p:to>
                                        <p:strVal val="visible"/>
                                      </p:to>
                                    </p:set>
                                    <p:anim calcmode="lin" valueType="num">
                                      <p:cBhvr additive="base">
                                        <p:cTn id="27" dur="500"/>
                                        <p:tgtEl>
                                          <p:spTgt spid="234"/>
                                        </p:tgtEl>
                                        <p:attrNameLst>
                                          <p:attrName>ppt_w</p:attrName>
                                        </p:attrNameLst>
                                      </p:cBhvr>
                                      <p:tavLst>
                                        <p:tav tm="0">
                                          <p:val>
                                            <p:strVal val="0"/>
                                          </p:val>
                                        </p:tav>
                                        <p:tav tm="100000">
                                          <p:val>
                                            <p:strVal val="#ppt_w"/>
                                          </p:val>
                                        </p:tav>
                                      </p:tavLst>
                                    </p:anim>
                                    <p:anim calcmode="lin" valueType="num">
                                      <p:cBhvr additive="base">
                                        <p:cTn id="28" dur="500"/>
                                        <p:tgtEl>
                                          <p:spTgt spid="234"/>
                                        </p:tgtEl>
                                        <p:attrNameLst>
                                          <p:attrName>ppt_h</p:attrName>
                                        </p:attrNameLst>
                                      </p:cBhvr>
                                      <p:tavLst>
                                        <p:tav tm="0">
                                          <p:val>
                                            <p:strVal val="0"/>
                                          </p:val>
                                        </p:tav>
                                        <p:tav tm="100000">
                                          <p:val>
                                            <p:strVal val="#ppt_h"/>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236"/>
                                        </p:tgtEl>
                                        <p:attrNameLst>
                                          <p:attrName>style.visibility</p:attrName>
                                        </p:attrNameLst>
                                      </p:cBhvr>
                                      <p:to>
                                        <p:strVal val="visible"/>
                                      </p:to>
                                    </p:set>
                                    <p:anim calcmode="lin" valueType="num">
                                      <p:cBhvr additive="base">
                                        <p:cTn id="32" dur="500"/>
                                        <p:tgtEl>
                                          <p:spTgt spid="236"/>
                                        </p:tgtEl>
                                        <p:attrNameLst>
                                          <p:attrName>ppt_w</p:attrName>
                                        </p:attrNameLst>
                                      </p:cBhvr>
                                      <p:tavLst>
                                        <p:tav tm="0">
                                          <p:val>
                                            <p:strVal val="0"/>
                                          </p:val>
                                        </p:tav>
                                        <p:tav tm="100000">
                                          <p:val>
                                            <p:strVal val="#ppt_w"/>
                                          </p:val>
                                        </p:tav>
                                      </p:tavLst>
                                    </p:anim>
                                    <p:anim calcmode="lin" valueType="num">
                                      <p:cBhvr additive="base">
                                        <p:cTn id="33" dur="500"/>
                                        <p:tgtEl>
                                          <p:spTgt spid="236"/>
                                        </p:tgtEl>
                                        <p:attrNameLst>
                                          <p:attrName>ppt_h</p:attrName>
                                        </p:attrNameLst>
                                      </p:cBhvr>
                                      <p:tavLst>
                                        <p:tav tm="0">
                                          <p:val>
                                            <p:strVal val="0"/>
                                          </p:val>
                                        </p:tav>
                                        <p:tav tm="100000">
                                          <p:val>
                                            <p:strVal val="#ppt_h"/>
                                          </p:val>
                                        </p:tav>
                                      </p:tavLst>
                                    </p:anim>
                                  </p:childTnLst>
                                </p:cTn>
                              </p:par>
                            </p:childTnLst>
                          </p:cTn>
                        </p:par>
                        <p:par>
                          <p:cTn id="34" fill="hold">
                            <p:stCondLst>
                              <p:cond delay="3000"/>
                            </p:stCondLst>
                            <p:childTnLst>
                              <p:par>
                                <p:cTn id="35" presetID="23" presetClass="entr" presetSubtype="16" fill="hold" nodeType="afterEffect">
                                  <p:stCondLst>
                                    <p:cond delay="0"/>
                                  </p:stCondLst>
                                  <p:childTnLst>
                                    <p:set>
                                      <p:cBhvr>
                                        <p:cTn id="36" dur="1" fill="hold">
                                          <p:stCondLst>
                                            <p:cond delay="0"/>
                                          </p:stCondLst>
                                        </p:cTn>
                                        <p:tgtEl>
                                          <p:spTgt spid="232"/>
                                        </p:tgtEl>
                                        <p:attrNameLst>
                                          <p:attrName>style.visibility</p:attrName>
                                        </p:attrNameLst>
                                      </p:cBhvr>
                                      <p:to>
                                        <p:strVal val="visible"/>
                                      </p:to>
                                    </p:set>
                                    <p:anim calcmode="lin" valueType="num">
                                      <p:cBhvr additive="base">
                                        <p:cTn id="37" dur="500"/>
                                        <p:tgtEl>
                                          <p:spTgt spid="232"/>
                                        </p:tgtEl>
                                        <p:attrNameLst>
                                          <p:attrName>ppt_w</p:attrName>
                                        </p:attrNameLst>
                                      </p:cBhvr>
                                      <p:tavLst>
                                        <p:tav tm="0">
                                          <p:val>
                                            <p:strVal val="0"/>
                                          </p:val>
                                        </p:tav>
                                        <p:tav tm="100000">
                                          <p:val>
                                            <p:strVal val="#ppt_w"/>
                                          </p:val>
                                        </p:tav>
                                      </p:tavLst>
                                    </p:anim>
                                    <p:anim calcmode="lin" valueType="num">
                                      <p:cBhvr additive="base">
                                        <p:cTn id="38" dur="500"/>
                                        <p:tgtEl>
                                          <p:spTgt spid="232"/>
                                        </p:tgtEl>
                                        <p:attrNameLst>
                                          <p:attrName>ppt_h</p:attrName>
                                        </p:attrNameLst>
                                      </p:cBhvr>
                                      <p:tavLst>
                                        <p:tav tm="0">
                                          <p:val>
                                            <p:strVal val="0"/>
                                          </p:val>
                                        </p:tav>
                                        <p:tav tm="100000">
                                          <p:val>
                                            <p:strVal val="#ppt_h"/>
                                          </p:val>
                                        </p:tav>
                                      </p:tavLst>
                                    </p:anim>
                                  </p:childTnLst>
                                </p:cTn>
                              </p:par>
                            </p:childTnLst>
                          </p:cTn>
                        </p:par>
                        <p:par>
                          <p:cTn id="39" fill="hold">
                            <p:stCondLst>
                              <p:cond delay="3500"/>
                            </p:stCondLst>
                            <p:childTnLst>
                              <p:par>
                                <p:cTn id="40" presetID="23" presetClass="entr" presetSubtype="16" fill="hold" nodeType="afterEffect">
                                  <p:stCondLst>
                                    <p:cond delay="0"/>
                                  </p:stCondLst>
                                  <p:childTnLst>
                                    <p:set>
                                      <p:cBhvr>
                                        <p:cTn id="41" dur="1" fill="hold">
                                          <p:stCondLst>
                                            <p:cond delay="0"/>
                                          </p:stCondLst>
                                        </p:cTn>
                                        <p:tgtEl>
                                          <p:spTgt spid="238"/>
                                        </p:tgtEl>
                                        <p:attrNameLst>
                                          <p:attrName>style.visibility</p:attrName>
                                        </p:attrNameLst>
                                      </p:cBhvr>
                                      <p:to>
                                        <p:strVal val="visible"/>
                                      </p:to>
                                    </p:set>
                                    <p:anim calcmode="lin" valueType="num">
                                      <p:cBhvr additive="base">
                                        <p:cTn id="42" dur="500"/>
                                        <p:tgtEl>
                                          <p:spTgt spid="238"/>
                                        </p:tgtEl>
                                        <p:attrNameLst>
                                          <p:attrName>ppt_w</p:attrName>
                                        </p:attrNameLst>
                                      </p:cBhvr>
                                      <p:tavLst>
                                        <p:tav tm="0">
                                          <p:val>
                                            <p:strVal val="0"/>
                                          </p:val>
                                        </p:tav>
                                        <p:tav tm="100000">
                                          <p:val>
                                            <p:strVal val="#ppt_w"/>
                                          </p:val>
                                        </p:tav>
                                      </p:tavLst>
                                    </p:anim>
                                    <p:anim calcmode="lin" valueType="num">
                                      <p:cBhvr additive="base">
                                        <p:cTn id="43" dur="500"/>
                                        <p:tgtEl>
                                          <p:spTgt spid="2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p:nvPr/>
        </p:nvSpPr>
        <p:spPr>
          <a:xfrm>
            <a:off x="3331753" y="4086225"/>
            <a:ext cx="3924300" cy="392430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6"/>
          <p:cNvSpPr/>
          <p:nvPr/>
        </p:nvSpPr>
        <p:spPr>
          <a:xfrm>
            <a:off x="228600" y="328612"/>
            <a:ext cx="1905000" cy="1905000"/>
          </a:xfrm>
          <a:prstGeom prst="ellipse">
            <a:avLst/>
          </a:pr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6"/>
          <p:cNvSpPr/>
          <p:nvPr/>
        </p:nvSpPr>
        <p:spPr>
          <a:xfrm>
            <a:off x="8115300" y="-1295400"/>
            <a:ext cx="5467350" cy="5467350"/>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6"/>
          <p:cNvSpPr/>
          <p:nvPr/>
        </p:nvSpPr>
        <p:spPr>
          <a:xfrm>
            <a:off x="1181100" y="809625"/>
            <a:ext cx="9829800" cy="523875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6"/>
          <p:cNvSpPr txBox="1"/>
          <p:nvPr/>
        </p:nvSpPr>
        <p:spPr>
          <a:xfrm>
            <a:off x="2423886" y="2967335"/>
            <a:ext cx="7344228" cy="923330"/>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fr-FR" sz="6000" b="1">
                <a:solidFill>
                  <a:schemeClr val="accent1"/>
                </a:solidFill>
                <a:latin typeface="Arial"/>
                <a:ea typeface="Arial"/>
                <a:cs typeface="Arial"/>
                <a:sym typeface="Arial"/>
              </a:rPr>
              <a:t>Contexte Du Projet</a:t>
            </a:r>
            <a:endParaRPr sz="6000" b="1">
              <a:solidFill>
                <a:schemeClr val="accent1"/>
              </a:solidFill>
              <a:latin typeface="Arial"/>
              <a:ea typeface="Arial"/>
              <a:cs typeface="Arial"/>
              <a:sym typeface="Arial"/>
            </a:endParaRPr>
          </a:p>
        </p:txBody>
      </p:sp>
      <p:sp>
        <p:nvSpPr>
          <p:cNvPr id="249" name="Google Shape;249;p6"/>
          <p:cNvSpPr txBox="1"/>
          <p:nvPr/>
        </p:nvSpPr>
        <p:spPr>
          <a:xfrm>
            <a:off x="2353524" y="1994088"/>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5400" b="1">
                <a:solidFill>
                  <a:schemeClr val="lt1"/>
                </a:solidFill>
                <a:latin typeface="Calibri"/>
                <a:ea typeface="Calibri"/>
                <a:cs typeface="Calibri"/>
                <a:sym typeface="Calibri"/>
              </a:rPr>
              <a:t>01</a:t>
            </a:r>
            <a:endParaRPr/>
          </a:p>
        </p:txBody>
      </p:sp>
      <p:sp>
        <p:nvSpPr>
          <p:cNvPr id="250" name="Google Shape;250;p6"/>
          <p:cNvSpPr/>
          <p:nvPr/>
        </p:nvSpPr>
        <p:spPr>
          <a:xfrm>
            <a:off x="5714532" y="1793001"/>
            <a:ext cx="1001373" cy="1001373"/>
          </a:xfrm>
          <a:prstGeom prst="ellipse">
            <a:avLst/>
          </a:prstGeom>
          <a:solidFill>
            <a:srgbClr val="F7C059"/>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6"/>
          <p:cNvSpPr txBox="1"/>
          <p:nvPr/>
        </p:nvSpPr>
        <p:spPr>
          <a:xfrm>
            <a:off x="5744946" y="1866044"/>
            <a:ext cx="95343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4800" b="1">
                <a:solidFill>
                  <a:schemeClr val="lt1"/>
                </a:solidFill>
                <a:latin typeface="Arial"/>
                <a:ea typeface="Arial"/>
                <a:cs typeface="Arial"/>
                <a:sym typeface="Arial"/>
              </a:rPr>
              <a:t>02</a:t>
            </a:r>
            <a:endParaRPr sz="5400" b="1">
              <a:solidFill>
                <a:schemeClr val="lt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7"/>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Contexte du projet | Organisme d’accueil</a:t>
            </a:r>
            <a:endParaRPr/>
          </a:p>
        </p:txBody>
      </p:sp>
      <p:sp>
        <p:nvSpPr>
          <p:cNvPr id="257" name="Google Shape;257;p7"/>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7</a:t>
            </a:fld>
            <a:endParaRPr/>
          </a:p>
        </p:txBody>
      </p:sp>
      <p:sp>
        <p:nvSpPr>
          <p:cNvPr id="258" name="Google Shape;258;p7"/>
          <p:cNvSpPr/>
          <p:nvPr/>
        </p:nvSpPr>
        <p:spPr>
          <a:xfrm>
            <a:off x="2850007" y="2316287"/>
            <a:ext cx="610776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b="1">
                <a:solidFill>
                  <a:srgbClr val="C00000"/>
                </a:solidFill>
              </a:rPr>
              <a:t>MSK Technologies</a:t>
            </a:r>
            <a:endParaRPr sz="2400" b="1">
              <a:solidFill>
                <a:srgbClr val="C00000"/>
              </a:solidFill>
              <a:latin typeface="Arial"/>
              <a:ea typeface="Arial"/>
              <a:cs typeface="Arial"/>
              <a:sym typeface="Arial"/>
            </a:endParaRPr>
          </a:p>
        </p:txBody>
      </p:sp>
      <p:sp>
        <p:nvSpPr>
          <p:cNvPr id="259" name="Google Shape;259;p7"/>
          <p:cNvSpPr txBox="1"/>
          <p:nvPr/>
        </p:nvSpPr>
        <p:spPr>
          <a:xfrm>
            <a:off x="2718830" y="3129467"/>
            <a:ext cx="6529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fr-FR" sz="1800">
                <a:solidFill>
                  <a:schemeClr val="dk1"/>
                </a:solidFill>
              </a:rPr>
              <a:t>MSK Technologies</a:t>
            </a:r>
            <a:endParaRPr/>
          </a:p>
          <a:p>
            <a:pPr marL="0" marR="0" lvl="0" indent="0" algn="ctr" rtl="0">
              <a:lnSpc>
                <a:spcPct val="150000"/>
              </a:lnSpc>
              <a:spcBef>
                <a:spcPts val="0"/>
              </a:spcBef>
              <a:spcAft>
                <a:spcPts val="0"/>
              </a:spcAft>
              <a:buNone/>
            </a:pPr>
            <a:r>
              <a:rPr lang="fr-FR" sz="1800">
                <a:solidFill>
                  <a:schemeClr val="dk1"/>
                </a:solidFill>
              </a:rPr>
              <a:t>Boite de développement de logiciels </a:t>
            </a:r>
            <a:r>
              <a:rPr lang="fr-FR" sz="1800">
                <a:solidFill>
                  <a:schemeClr val="dk1"/>
                </a:solidFill>
                <a:latin typeface="Arial"/>
                <a:ea typeface="Arial"/>
                <a:cs typeface="Arial"/>
                <a:sym typeface="Arial"/>
              </a:rPr>
              <a:t>créée en 201</a:t>
            </a:r>
            <a:r>
              <a:rPr lang="fr-FR" sz="1800">
                <a:solidFill>
                  <a:schemeClr val="dk1"/>
                </a:solidFill>
              </a:rPr>
              <a:t>4</a:t>
            </a:r>
            <a:endParaRPr/>
          </a:p>
          <a:p>
            <a:pPr marL="0" marR="0" lvl="0" indent="0" algn="ctr" rtl="0">
              <a:lnSpc>
                <a:spcPct val="150000"/>
              </a:lnSpc>
              <a:spcBef>
                <a:spcPts val="0"/>
              </a:spcBef>
              <a:spcAft>
                <a:spcPts val="0"/>
              </a:spcAft>
              <a:buNone/>
            </a:pPr>
            <a:r>
              <a:rPr lang="fr-FR" sz="1800">
                <a:solidFill>
                  <a:schemeClr val="dk1"/>
                </a:solidFill>
                <a:latin typeface="Arial"/>
                <a:ea typeface="Arial"/>
                <a:cs typeface="Arial"/>
                <a:sym typeface="Arial"/>
              </a:rPr>
              <a:t>basée </a:t>
            </a:r>
            <a:r>
              <a:rPr lang="fr-FR" sz="1800">
                <a:solidFill>
                  <a:schemeClr val="dk1"/>
                </a:solidFill>
              </a:rPr>
              <a:t>à Sousse </a:t>
            </a:r>
            <a:r>
              <a:rPr lang="fr-FR" sz="1800">
                <a:solidFill>
                  <a:schemeClr val="dk1"/>
                </a:solidFill>
                <a:latin typeface="Arial"/>
                <a:ea typeface="Arial"/>
                <a:cs typeface="Arial"/>
                <a:sym typeface="Arial"/>
              </a:rPr>
              <a:t> </a:t>
            </a:r>
            <a:endParaRPr/>
          </a:p>
        </p:txBody>
      </p:sp>
      <p:sp>
        <p:nvSpPr>
          <p:cNvPr id="260" name="Google Shape;260;p7"/>
          <p:cNvSpPr/>
          <p:nvPr/>
        </p:nvSpPr>
        <p:spPr>
          <a:xfrm>
            <a:off x="1581119" y="4687088"/>
            <a:ext cx="899882" cy="899882"/>
          </a:xfrm>
          <a:prstGeom prst="ellipse">
            <a:avLst/>
          </a:prstGeom>
          <a:solidFill>
            <a:srgbClr val="F7C059"/>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7"/>
          <p:cNvSpPr txBox="1"/>
          <p:nvPr/>
        </p:nvSpPr>
        <p:spPr>
          <a:xfrm>
            <a:off x="1103568" y="5720576"/>
            <a:ext cx="17235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Cybersecurity</a:t>
            </a:r>
            <a:endParaRPr/>
          </a:p>
        </p:txBody>
      </p:sp>
      <p:sp>
        <p:nvSpPr>
          <p:cNvPr id="262" name="Google Shape;262;p7"/>
          <p:cNvSpPr/>
          <p:nvPr/>
        </p:nvSpPr>
        <p:spPr>
          <a:xfrm>
            <a:off x="4254801" y="4659972"/>
            <a:ext cx="899882" cy="899882"/>
          </a:xfrm>
          <a:prstGeom prst="ellipse">
            <a:avLst/>
          </a:prstGeom>
          <a:solidFill>
            <a:srgbClr val="357DEA"/>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7"/>
          <p:cNvSpPr/>
          <p:nvPr/>
        </p:nvSpPr>
        <p:spPr>
          <a:xfrm>
            <a:off x="6987735" y="4648420"/>
            <a:ext cx="899882" cy="899882"/>
          </a:xfrm>
          <a:prstGeom prst="ellipse">
            <a:avLst/>
          </a:prstGeom>
          <a:solidFill>
            <a:srgbClr val="F7C059"/>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7"/>
          <p:cNvSpPr/>
          <p:nvPr/>
        </p:nvSpPr>
        <p:spPr>
          <a:xfrm>
            <a:off x="9503386" y="4634951"/>
            <a:ext cx="899882" cy="899882"/>
          </a:xfrm>
          <a:prstGeom prst="ellipse">
            <a:avLst/>
          </a:prstGeom>
          <a:solidFill>
            <a:srgbClr val="357DEA"/>
          </a:solidFill>
          <a:ln w="38100" cap="flat" cmpd="sng">
            <a:solidFill>
              <a:schemeClr val="lt1"/>
            </a:solidFill>
            <a:prstDash val="solid"/>
            <a:miter lim="800000"/>
            <a:headEnd type="none" w="sm" len="sm"/>
            <a:tailEnd type="none" w="sm" len="sm"/>
          </a:ln>
          <a:effectLst>
            <a:outerShdw blurRad="508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7"/>
          <p:cNvSpPr txBox="1"/>
          <p:nvPr/>
        </p:nvSpPr>
        <p:spPr>
          <a:xfrm>
            <a:off x="3533075" y="5720575"/>
            <a:ext cx="2515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rPr>
              <a:t>Promotion des produits et services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7"/>
          <p:cNvSpPr txBox="1"/>
          <p:nvPr/>
        </p:nvSpPr>
        <p:spPr>
          <a:xfrm>
            <a:off x="6141043" y="5679426"/>
            <a:ext cx="27323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rPr>
              <a:t>Intelligence Artificielle</a:t>
            </a:r>
            <a:endParaRPr sz="1800" b="1">
              <a:solidFill>
                <a:schemeClr val="dk1"/>
              </a:solidFill>
              <a:latin typeface="Arial"/>
              <a:ea typeface="Arial"/>
              <a:cs typeface="Arial"/>
              <a:sym typeface="Arial"/>
            </a:endParaRPr>
          </a:p>
        </p:txBody>
      </p:sp>
      <p:sp>
        <p:nvSpPr>
          <p:cNvPr id="267" name="Google Shape;267;p7"/>
          <p:cNvSpPr txBox="1"/>
          <p:nvPr/>
        </p:nvSpPr>
        <p:spPr>
          <a:xfrm>
            <a:off x="9321593" y="5686819"/>
            <a:ext cx="14158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Arial"/>
                <a:ea typeface="Arial"/>
                <a:cs typeface="Arial"/>
                <a:sym typeface="Arial"/>
              </a:rPr>
              <a:t>IT Training </a:t>
            </a:r>
            <a:endParaRPr sz="1800" b="1">
              <a:solidFill>
                <a:schemeClr val="dk1"/>
              </a:solidFill>
              <a:latin typeface="Arial"/>
              <a:ea typeface="Arial"/>
              <a:cs typeface="Arial"/>
              <a:sym typeface="Arial"/>
            </a:endParaRPr>
          </a:p>
        </p:txBody>
      </p:sp>
      <p:pic>
        <p:nvPicPr>
          <p:cNvPr id="268" name="Google Shape;268;p7" descr="C:\Users\ASUS\Downloads\shield (3).png"/>
          <p:cNvPicPr preferRelativeResize="0"/>
          <p:nvPr/>
        </p:nvPicPr>
        <p:blipFill rotWithShape="1">
          <a:blip r:embed="rId3">
            <a:alphaModFix/>
          </a:blip>
          <a:srcRect/>
          <a:stretch/>
        </p:blipFill>
        <p:spPr>
          <a:xfrm>
            <a:off x="1749527" y="4896851"/>
            <a:ext cx="556922" cy="556922"/>
          </a:xfrm>
          <a:prstGeom prst="rect">
            <a:avLst/>
          </a:prstGeom>
          <a:noFill/>
          <a:ln>
            <a:noFill/>
          </a:ln>
        </p:spPr>
      </p:pic>
      <p:pic>
        <p:nvPicPr>
          <p:cNvPr id="269" name="Google Shape;269;p7" descr="C:\Users\ASUS\Downloads\audit (1).png"/>
          <p:cNvPicPr preferRelativeResize="0"/>
          <p:nvPr/>
        </p:nvPicPr>
        <p:blipFill rotWithShape="1">
          <a:blip r:embed="rId4">
            <a:alphaModFix/>
          </a:blip>
          <a:srcRect/>
          <a:stretch/>
        </p:blipFill>
        <p:spPr>
          <a:xfrm>
            <a:off x="4487776" y="4890284"/>
            <a:ext cx="462580" cy="462580"/>
          </a:xfrm>
          <a:prstGeom prst="rect">
            <a:avLst/>
          </a:prstGeom>
          <a:noFill/>
          <a:ln>
            <a:noFill/>
          </a:ln>
        </p:spPr>
      </p:pic>
      <p:pic>
        <p:nvPicPr>
          <p:cNvPr id="270" name="Google Shape;270;p7" descr="C:\Users\ASUS\Downloads\meeting.png"/>
          <p:cNvPicPr preferRelativeResize="0"/>
          <p:nvPr/>
        </p:nvPicPr>
        <p:blipFill rotWithShape="1">
          <a:blip r:embed="rId5">
            <a:alphaModFix/>
          </a:blip>
          <a:srcRect/>
          <a:stretch/>
        </p:blipFill>
        <p:spPr>
          <a:xfrm>
            <a:off x="7186012" y="4848723"/>
            <a:ext cx="507371" cy="507371"/>
          </a:xfrm>
          <a:prstGeom prst="rect">
            <a:avLst/>
          </a:prstGeom>
          <a:noFill/>
          <a:ln>
            <a:noFill/>
          </a:ln>
        </p:spPr>
      </p:pic>
      <p:pic>
        <p:nvPicPr>
          <p:cNvPr id="271" name="Google Shape;271;p7" descr="C:\Users\ASUS\Downloads\training.png"/>
          <p:cNvPicPr preferRelativeResize="0"/>
          <p:nvPr/>
        </p:nvPicPr>
        <p:blipFill rotWithShape="1">
          <a:blip r:embed="rId6">
            <a:alphaModFix/>
          </a:blip>
          <a:srcRect/>
          <a:stretch/>
        </p:blipFill>
        <p:spPr>
          <a:xfrm>
            <a:off x="9710200" y="4812631"/>
            <a:ext cx="557638" cy="557638"/>
          </a:xfrm>
          <a:prstGeom prst="rect">
            <a:avLst/>
          </a:prstGeom>
          <a:noFill/>
          <a:ln>
            <a:noFill/>
          </a:ln>
        </p:spPr>
      </p:pic>
      <p:sp>
        <p:nvSpPr>
          <p:cNvPr id="272" name="Google Shape;272;p7"/>
          <p:cNvSpPr/>
          <p:nvPr/>
        </p:nvSpPr>
        <p:spPr>
          <a:xfrm rot="8100000">
            <a:off x="6836181" y="3911467"/>
            <a:ext cx="289795" cy="289796"/>
          </a:xfrm>
          <a:custGeom>
            <a:avLst/>
            <a:gdLst/>
            <a:ahLst/>
            <a:cxnLst/>
            <a:rect l="l" t="t" r="r" b="b"/>
            <a:pathLst>
              <a:path w="2483832" h="2483835" extrusionOk="0">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357D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3" name="Google Shape;273;p7"/>
          <p:cNvGrpSpPr/>
          <p:nvPr/>
        </p:nvGrpSpPr>
        <p:grpSpPr>
          <a:xfrm>
            <a:off x="2500255" y="2804468"/>
            <a:ext cx="6948409" cy="220028"/>
            <a:chOff x="1910687" y="2804468"/>
            <a:chExt cx="6948409" cy="220028"/>
          </a:xfrm>
        </p:grpSpPr>
        <p:grpSp>
          <p:nvGrpSpPr>
            <p:cNvPr id="274" name="Google Shape;274;p7"/>
            <p:cNvGrpSpPr/>
            <p:nvPr/>
          </p:nvGrpSpPr>
          <p:grpSpPr>
            <a:xfrm>
              <a:off x="1910687" y="2804468"/>
              <a:ext cx="3637662" cy="220028"/>
              <a:chOff x="4345770" y="1212432"/>
              <a:chExt cx="3637662" cy="220028"/>
            </a:xfrm>
          </p:grpSpPr>
          <p:grpSp>
            <p:nvGrpSpPr>
              <p:cNvPr id="275" name="Google Shape;275;p7"/>
              <p:cNvGrpSpPr/>
              <p:nvPr/>
            </p:nvGrpSpPr>
            <p:grpSpPr>
              <a:xfrm>
                <a:off x="7665315" y="1212432"/>
                <a:ext cx="318117" cy="220028"/>
                <a:chOff x="732991" y="2899721"/>
                <a:chExt cx="262906" cy="181841"/>
              </a:xfrm>
            </p:grpSpPr>
            <p:sp>
              <p:nvSpPr>
                <p:cNvPr id="276" name="Google Shape;276;p7"/>
                <p:cNvSpPr/>
                <p:nvPr/>
              </p:nvSpPr>
              <p:spPr>
                <a:xfrm>
                  <a:off x="732991" y="2899721"/>
                  <a:ext cx="181842" cy="181841"/>
                </a:xfrm>
                <a:prstGeom prst="ellipse">
                  <a:avLst/>
                </a:prstGeom>
                <a:solidFill>
                  <a:srgbClr val="C00000"/>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7"/>
                <p:cNvSpPr/>
                <p:nvPr/>
              </p:nvSpPr>
              <p:spPr>
                <a:xfrm>
                  <a:off x="830587" y="2907987"/>
                  <a:ext cx="165310" cy="165310"/>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278" name="Google Shape;278;p7"/>
              <p:cNvCxnSpPr/>
              <p:nvPr/>
            </p:nvCxnSpPr>
            <p:spPr>
              <a:xfrm>
                <a:off x="4345770" y="1314937"/>
                <a:ext cx="3162472" cy="7509"/>
              </a:xfrm>
              <a:prstGeom prst="straightConnector1">
                <a:avLst/>
              </a:prstGeom>
              <a:noFill/>
              <a:ln w="12700" cap="rnd" cmpd="sng">
                <a:solidFill>
                  <a:schemeClr val="accent1"/>
                </a:solidFill>
                <a:prstDash val="solid"/>
                <a:miter lim="800000"/>
                <a:headEnd type="none" w="sm" len="sm"/>
                <a:tailEnd type="none" w="sm" len="sm"/>
              </a:ln>
            </p:spPr>
          </p:cxnSp>
        </p:grpSp>
        <p:cxnSp>
          <p:nvCxnSpPr>
            <p:cNvPr id="279" name="Google Shape;279;p7"/>
            <p:cNvCxnSpPr/>
            <p:nvPr/>
          </p:nvCxnSpPr>
          <p:spPr>
            <a:xfrm>
              <a:off x="5696624" y="2902963"/>
              <a:ext cx="3162472" cy="7509"/>
            </a:xfrm>
            <a:prstGeom prst="straightConnector1">
              <a:avLst/>
            </a:prstGeom>
            <a:noFill/>
            <a:ln w="12700" cap="rnd" cmpd="sng">
              <a:solidFill>
                <a:schemeClr val="accent1"/>
              </a:solidFill>
              <a:prstDash val="solid"/>
              <a:miter lim="800000"/>
              <a:headEnd type="none" w="sm" len="sm"/>
              <a:tailEnd type="none" w="sm" len="sm"/>
            </a:ln>
          </p:spPr>
        </p:cxnSp>
      </p:grpSp>
      <p:pic>
        <p:nvPicPr>
          <p:cNvPr id="280" name="Google Shape;280;p7"/>
          <p:cNvPicPr preferRelativeResize="0"/>
          <p:nvPr/>
        </p:nvPicPr>
        <p:blipFill>
          <a:blip r:embed="rId7">
            <a:alphaModFix/>
          </a:blip>
          <a:stretch>
            <a:fillRect/>
          </a:stretch>
        </p:blipFill>
        <p:spPr>
          <a:xfrm>
            <a:off x="5275600" y="1242775"/>
            <a:ext cx="1177800" cy="10470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1000"/>
                                        <p:tgtEl>
                                          <p:spTgt spid="27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59"/>
                                        </p:tgtEl>
                                        <p:attrNameLst>
                                          <p:attrName>style.visibility</p:attrName>
                                        </p:attrNameLst>
                                      </p:cBhvr>
                                      <p:to>
                                        <p:strVal val="visible"/>
                                      </p:to>
                                    </p:set>
                                    <p:animEffect transition="in" filter="fade">
                                      <p:cBhvr>
                                        <p:cTn id="14" dur="1000"/>
                                        <p:tgtEl>
                                          <p:spTgt spid="259"/>
                                        </p:tgtEl>
                                      </p:cBhvr>
                                    </p:animEffect>
                                  </p:childTnLst>
                                </p:cTn>
                              </p:par>
                              <p:par>
                                <p:cTn id="15" presetID="10" presetClass="entr" presetSubtype="0" fill="hold" nodeType="with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fade">
                                      <p:cBhvr>
                                        <p:cTn id="17" dur="1000"/>
                                        <p:tgtEl>
                                          <p:spTgt spid="27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68"/>
                                        </p:tgtEl>
                                        <p:attrNameLst>
                                          <p:attrName>style.visibility</p:attrName>
                                        </p:attrNameLst>
                                      </p:cBhvr>
                                      <p:to>
                                        <p:strVal val="visible"/>
                                      </p:to>
                                    </p:set>
                                    <p:animEffect transition="in" filter="fade">
                                      <p:cBhvr>
                                        <p:cTn id="21" dur="1000"/>
                                        <p:tgtEl>
                                          <p:spTgt spid="268"/>
                                        </p:tgtEl>
                                      </p:cBhvr>
                                    </p:animEffect>
                                  </p:childTnLst>
                                </p:cTn>
                              </p:par>
                              <p:par>
                                <p:cTn id="22" presetID="10" presetClass="entr" presetSubtype="0" fill="hold" nodeType="withEffect">
                                  <p:stCondLst>
                                    <p:cond delay="0"/>
                                  </p:stCondLst>
                                  <p:childTnLst>
                                    <p:set>
                                      <p:cBhvr>
                                        <p:cTn id="23" dur="1" fill="hold">
                                          <p:stCondLst>
                                            <p:cond delay="0"/>
                                          </p:stCondLst>
                                        </p:cTn>
                                        <p:tgtEl>
                                          <p:spTgt spid="260"/>
                                        </p:tgtEl>
                                        <p:attrNameLst>
                                          <p:attrName>style.visibility</p:attrName>
                                        </p:attrNameLst>
                                      </p:cBhvr>
                                      <p:to>
                                        <p:strVal val="visible"/>
                                      </p:to>
                                    </p:set>
                                    <p:animEffect transition="in" filter="fade">
                                      <p:cBhvr>
                                        <p:cTn id="24" dur="1000"/>
                                        <p:tgtEl>
                                          <p:spTgt spid="260"/>
                                        </p:tgtEl>
                                      </p:cBhvr>
                                    </p:animEffect>
                                  </p:childTnLst>
                                </p:cTn>
                              </p:par>
                              <p:par>
                                <p:cTn id="25" presetID="10" presetClass="entr" presetSubtype="0" fill="hold" nodeType="with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1000"/>
                                        <p:tgtEl>
                                          <p:spTgt spid="26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9"/>
                                        </p:tgtEl>
                                        <p:attrNameLst>
                                          <p:attrName>style.visibility</p:attrName>
                                        </p:attrNameLst>
                                      </p:cBhvr>
                                      <p:to>
                                        <p:strVal val="visible"/>
                                      </p:to>
                                    </p:set>
                                    <p:animEffect transition="in" filter="fade">
                                      <p:cBhvr>
                                        <p:cTn id="31" dur="1000"/>
                                        <p:tgtEl>
                                          <p:spTgt spid="269"/>
                                        </p:tgtEl>
                                      </p:cBhvr>
                                    </p:animEffect>
                                  </p:childTnLst>
                                </p:cTn>
                              </p:par>
                              <p:par>
                                <p:cTn id="32" presetID="10" presetClass="entr" presetSubtype="0" fill="hold" nodeType="withEffect">
                                  <p:stCondLst>
                                    <p:cond delay="0"/>
                                  </p:stCondLst>
                                  <p:childTnLst>
                                    <p:set>
                                      <p:cBhvr>
                                        <p:cTn id="33" dur="1" fill="hold">
                                          <p:stCondLst>
                                            <p:cond delay="0"/>
                                          </p:stCondLst>
                                        </p:cTn>
                                        <p:tgtEl>
                                          <p:spTgt spid="262"/>
                                        </p:tgtEl>
                                        <p:attrNameLst>
                                          <p:attrName>style.visibility</p:attrName>
                                        </p:attrNameLst>
                                      </p:cBhvr>
                                      <p:to>
                                        <p:strVal val="visible"/>
                                      </p:to>
                                    </p:set>
                                    <p:animEffect transition="in" filter="fade">
                                      <p:cBhvr>
                                        <p:cTn id="34" dur="1000"/>
                                        <p:tgtEl>
                                          <p:spTgt spid="262"/>
                                        </p:tgtEl>
                                      </p:cBhvr>
                                    </p:animEffect>
                                  </p:childTnLst>
                                </p:cTn>
                              </p:par>
                              <p:par>
                                <p:cTn id="35" presetID="10" presetClass="entr" presetSubtype="0" fill="hold" nodeType="withEffect">
                                  <p:stCondLst>
                                    <p:cond delay="0"/>
                                  </p:stCondLst>
                                  <p:childTnLst>
                                    <p:set>
                                      <p:cBhvr>
                                        <p:cTn id="36" dur="1" fill="hold">
                                          <p:stCondLst>
                                            <p:cond delay="0"/>
                                          </p:stCondLst>
                                        </p:cTn>
                                        <p:tgtEl>
                                          <p:spTgt spid="265"/>
                                        </p:tgtEl>
                                        <p:attrNameLst>
                                          <p:attrName>style.visibility</p:attrName>
                                        </p:attrNameLst>
                                      </p:cBhvr>
                                      <p:to>
                                        <p:strVal val="visible"/>
                                      </p:to>
                                    </p:set>
                                    <p:animEffect transition="in" filter="fade">
                                      <p:cBhvr>
                                        <p:cTn id="37" dur="1000"/>
                                        <p:tgtEl>
                                          <p:spTgt spid="26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70"/>
                                        </p:tgtEl>
                                        <p:attrNameLst>
                                          <p:attrName>style.visibility</p:attrName>
                                        </p:attrNameLst>
                                      </p:cBhvr>
                                      <p:to>
                                        <p:strVal val="visible"/>
                                      </p:to>
                                    </p:set>
                                    <p:animEffect transition="in" filter="fade">
                                      <p:cBhvr>
                                        <p:cTn id="41" dur="1000"/>
                                        <p:tgtEl>
                                          <p:spTgt spid="270"/>
                                        </p:tgtEl>
                                      </p:cBhvr>
                                    </p:animEffect>
                                  </p:childTnLst>
                                </p:cTn>
                              </p:par>
                              <p:par>
                                <p:cTn id="42" presetID="10" presetClass="entr" presetSubtype="0" fill="hold" nodeType="withEffect">
                                  <p:stCondLst>
                                    <p:cond delay="0"/>
                                  </p:stCondLst>
                                  <p:childTnLst>
                                    <p:set>
                                      <p:cBhvr>
                                        <p:cTn id="43" dur="1" fill="hold">
                                          <p:stCondLst>
                                            <p:cond delay="0"/>
                                          </p:stCondLst>
                                        </p:cTn>
                                        <p:tgtEl>
                                          <p:spTgt spid="263"/>
                                        </p:tgtEl>
                                        <p:attrNameLst>
                                          <p:attrName>style.visibility</p:attrName>
                                        </p:attrNameLst>
                                      </p:cBhvr>
                                      <p:to>
                                        <p:strVal val="visible"/>
                                      </p:to>
                                    </p:set>
                                    <p:animEffect transition="in" filter="fade">
                                      <p:cBhvr>
                                        <p:cTn id="44" dur="1000"/>
                                        <p:tgtEl>
                                          <p:spTgt spid="263"/>
                                        </p:tgtEl>
                                      </p:cBhvr>
                                    </p:animEffect>
                                  </p:childTnLst>
                                </p:cTn>
                              </p:par>
                              <p:par>
                                <p:cTn id="45" presetID="10" presetClass="entr" presetSubtype="0" fill="hold" nodeType="withEffect">
                                  <p:stCondLst>
                                    <p:cond delay="0"/>
                                  </p:stCondLst>
                                  <p:childTnLst>
                                    <p:set>
                                      <p:cBhvr>
                                        <p:cTn id="46" dur="1" fill="hold">
                                          <p:stCondLst>
                                            <p:cond delay="0"/>
                                          </p:stCondLst>
                                        </p:cTn>
                                        <p:tgtEl>
                                          <p:spTgt spid="266"/>
                                        </p:tgtEl>
                                        <p:attrNameLst>
                                          <p:attrName>style.visibility</p:attrName>
                                        </p:attrNameLst>
                                      </p:cBhvr>
                                      <p:to>
                                        <p:strVal val="visible"/>
                                      </p:to>
                                    </p:set>
                                    <p:animEffect transition="in" filter="fade">
                                      <p:cBhvr>
                                        <p:cTn id="47" dur="1000"/>
                                        <p:tgtEl>
                                          <p:spTgt spid="266"/>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271"/>
                                        </p:tgtEl>
                                        <p:attrNameLst>
                                          <p:attrName>style.visibility</p:attrName>
                                        </p:attrNameLst>
                                      </p:cBhvr>
                                      <p:to>
                                        <p:strVal val="visible"/>
                                      </p:to>
                                    </p:set>
                                    <p:animEffect transition="in" filter="fade">
                                      <p:cBhvr>
                                        <p:cTn id="51" dur="1000"/>
                                        <p:tgtEl>
                                          <p:spTgt spid="271"/>
                                        </p:tgtEl>
                                      </p:cBhvr>
                                    </p:animEffect>
                                  </p:childTnLst>
                                </p:cTn>
                              </p:par>
                              <p:par>
                                <p:cTn id="52" presetID="10" presetClass="entr" presetSubtype="0" fill="hold" nodeType="withEffect">
                                  <p:stCondLst>
                                    <p:cond delay="0"/>
                                  </p:stCondLst>
                                  <p:childTnLst>
                                    <p:set>
                                      <p:cBhvr>
                                        <p:cTn id="53" dur="1" fill="hold">
                                          <p:stCondLst>
                                            <p:cond delay="0"/>
                                          </p:stCondLst>
                                        </p:cTn>
                                        <p:tgtEl>
                                          <p:spTgt spid="264"/>
                                        </p:tgtEl>
                                        <p:attrNameLst>
                                          <p:attrName>style.visibility</p:attrName>
                                        </p:attrNameLst>
                                      </p:cBhvr>
                                      <p:to>
                                        <p:strVal val="visible"/>
                                      </p:to>
                                    </p:set>
                                    <p:animEffect transition="in" filter="fade">
                                      <p:cBhvr>
                                        <p:cTn id="54" dur="1000"/>
                                        <p:tgtEl>
                                          <p:spTgt spid="264"/>
                                        </p:tgtEl>
                                      </p:cBhvr>
                                    </p:animEffect>
                                  </p:childTnLst>
                                </p:cTn>
                              </p:par>
                              <p:par>
                                <p:cTn id="55" presetID="10" presetClass="entr" presetSubtype="0" fill="hold" nodeType="withEffect">
                                  <p:stCondLst>
                                    <p:cond delay="0"/>
                                  </p:stCondLst>
                                  <p:childTnLst>
                                    <p:set>
                                      <p:cBhvr>
                                        <p:cTn id="56" dur="1" fill="hold">
                                          <p:stCondLst>
                                            <p:cond delay="0"/>
                                          </p:stCondLst>
                                        </p:cTn>
                                        <p:tgtEl>
                                          <p:spTgt spid="267"/>
                                        </p:tgtEl>
                                        <p:attrNameLst>
                                          <p:attrName>style.visibility</p:attrName>
                                        </p:attrNameLst>
                                      </p:cBhvr>
                                      <p:to>
                                        <p:strVal val="visible"/>
                                      </p:to>
                                    </p:set>
                                    <p:animEffect transition="in" filter="fade">
                                      <p:cBhvr>
                                        <p:cTn id="5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Contexte du projet |Etude de l’existant</a:t>
            </a:r>
            <a:endParaRPr/>
          </a:p>
        </p:txBody>
      </p:sp>
      <p:sp>
        <p:nvSpPr>
          <p:cNvPr id="286" name="Google Shape;286;p8"/>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8</a:t>
            </a:fld>
            <a:endParaRPr/>
          </a:p>
        </p:txBody>
      </p:sp>
      <p:sp>
        <p:nvSpPr>
          <p:cNvPr id="287" name="Google Shape;287;p8"/>
          <p:cNvSpPr txBox="1"/>
          <p:nvPr/>
        </p:nvSpPr>
        <p:spPr>
          <a:xfrm>
            <a:off x="900751" y="2179213"/>
            <a:ext cx="29418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chemeClr val="dk1"/>
                </a:solidFill>
              </a:rPr>
              <a:t>Organisation</a:t>
            </a:r>
            <a:endParaRPr sz="3200">
              <a:solidFill>
                <a:schemeClr val="dk1"/>
              </a:solidFill>
              <a:latin typeface="Arial"/>
              <a:ea typeface="Arial"/>
              <a:cs typeface="Arial"/>
              <a:sym typeface="Arial"/>
            </a:endParaRPr>
          </a:p>
        </p:txBody>
      </p:sp>
      <p:sp>
        <p:nvSpPr>
          <p:cNvPr id="288" name="Google Shape;288;p8"/>
          <p:cNvSpPr txBox="1"/>
          <p:nvPr/>
        </p:nvSpPr>
        <p:spPr>
          <a:xfrm>
            <a:off x="912534" y="2764230"/>
            <a:ext cx="30828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chemeClr val="dk1"/>
                </a:solidFill>
                <a:latin typeface="Arial"/>
                <a:ea typeface="Arial"/>
                <a:cs typeface="Arial"/>
                <a:sym typeface="Arial"/>
              </a:rPr>
              <a:t>Documentation</a:t>
            </a:r>
            <a:endParaRPr sz="3200">
              <a:solidFill>
                <a:schemeClr val="dk1"/>
              </a:solidFill>
              <a:latin typeface="Arial"/>
              <a:ea typeface="Arial"/>
              <a:cs typeface="Arial"/>
              <a:sym typeface="Arial"/>
            </a:endParaRPr>
          </a:p>
        </p:txBody>
      </p:sp>
      <p:sp>
        <p:nvSpPr>
          <p:cNvPr id="289" name="Google Shape;289;p8"/>
          <p:cNvSpPr txBox="1"/>
          <p:nvPr/>
        </p:nvSpPr>
        <p:spPr>
          <a:xfrm>
            <a:off x="900759" y="3354095"/>
            <a:ext cx="1295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chemeClr val="dk1"/>
                </a:solidFill>
                <a:latin typeface="Arial"/>
                <a:ea typeface="Arial"/>
                <a:cs typeface="Arial"/>
                <a:sym typeface="Arial"/>
              </a:rPr>
              <a:t>Notes</a:t>
            </a:r>
            <a:endParaRPr sz="3200">
              <a:solidFill>
                <a:schemeClr val="dk1"/>
              </a:solidFill>
              <a:latin typeface="Arial"/>
              <a:ea typeface="Arial"/>
              <a:cs typeface="Arial"/>
              <a:sym typeface="Arial"/>
            </a:endParaRPr>
          </a:p>
        </p:txBody>
      </p:sp>
      <p:sp>
        <p:nvSpPr>
          <p:cNvPr id="290" name="Google Shape;290;p8"/>
          <p:cNvSpPr txBox="1"/>
          <p:nvPr/>
        </p:nvSpPr>
        <p:spPr>
          <a:xfrm>
            <a:off x="900738" y="3939097"/>
            <a:ext cx="24258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chemeClr val="dk1"/>
                </a:solidFill>
                <a:latin typeface="Arial"/>
                <a:ea typeface="Arial"/>
                <a:cs typeface="Arial"/>
                <a:sym typeface="Arial"/>
              </a:rPr>
              <a:t>Messagerie </a:t>
            </a:r>
            <a:endParaRPr/>
          </a:p>
        </p:txBody>
      </p:sp>
      <p:sp>
        <p:nvSpPr>
          <p:cNvPr id="291" name="Google Shape;291;p8"/>
          <p:cNvSpPr/>
          <p:nvPr/>
        </p:nvSpPr>
        <p:spPr>
          <a:xfrm>
            <a:off x="912521" y="4528975"/>
            <a:ext cx="20763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chemeClr val="dk1"/>
                </a:solidFill>
                <a:latin typeface="Arial"/>
                <a:ea typeface="Arial"/>
                <a:cs typeface="Arial"/>
                <a:sym typeface="Arial"/>
              </a:rPr>
              <a:t>Entretiens</a:t>
            </a:r>
            <a:endParaRPr sz="3200">
              <a:solidFill>
                <a:schemeClr val="dk1"/>
              </a:solidFill>
              <a:latin typeface="Arial"/>
              <a:ea typeface="Arial"/>
              <a:cs typeface="Arial"/>
              <a:sym typeface="Arial"/>
            </a:endParaRPr>
          </a:p>
        </p:txBody>
      </p:sp>
      <p:grpSp>
        <p:nvGrpSpPr>
          <p:cNvPr id="292" name="Google Shape;292;p8"/>
          <p:cNvGrpSpPr/>
          <p:nvPr/>
        </p:nvGrpSpPr>
        <p:grpSpPr>
          <a:xfrm>
            <a:off x="5361709" y="3449781"/>
            <a:ext cx="5135390" cy="2743199"/>
            <a:chOff x="5237018" y="3519055"/>
            <a:chExt cx="5135390" cy="2743199"/>
          </a:xfrm>
        </p:grpSpPr>
        <p:pic>
          <p:nvPicPr>
            <p:cNvPr id="293" name="Google Shape;293;p8" descr="C:\Users\Adem\Downloads\undraw_pcsocial_16rw.png"/>
            <p:cNvPicPr preferRelativeResize="0"/>
            <p:nvPr/>
          </p:nvPicPr>
          <p:blipFill rotWithShape="1">
            <a:blip r:embed="rId3">
              <a:alphaModFix/>
            </a:blip>
            <a:srcRect t="25742"/>
            <a:stretch/>
          </p:blipFill>
          <p:spPr>
            <a:xfrm>
              <a:off x="5237018" y="3616037"/>
              <a:ext cx="5135390" cy="2646217"/>
            </a:xfrm>
            <a:prstGeom prst="rect">
              <a:avLst/>
            </a:prstGeom>
            <a:noFill/>
            <a:ln>
              <a:noFill/>
            </a:ln>
          </p:spPr>
        </p:pic>
        <p:sp>
          <p:nvSpPr>
            <p:cNvPr id="294" name="Google Shape;294;p8"/>
            <p:cNvSpPr/>
            <p:nvPr/>
          </p:nvSpPr>
          <p:spPr>
            <a:xfrm>
              <a:off x="5749636" y="3519055"/>
              <a:ext cx="623455" cy="9698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95" name="Google Shape;295;p8"/>
          <p:cNvPicPr preferRelativeResize="0"/>
          <p:nvPr/>
        </p:nvPicPr>
        <p:blipFill>
          <a:blip r:embed="rId4">
            <a:alphaModFix/>
          </a:blip>
          <a:stretch>
            <a:fillRect/>
          </a:stretch>
        </p:blipFill>
        <p:spPr>
          <a:xfrm>
            <a:off x="6238550" y="1629376"/>
            <a:ext cx="3381699" cy="1668001"/>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fade">
                                      <p:cBhvr>
                                        <p:cTn id="11" dur="1000"/>
                                        <p:tgtEl>
                                          <p:spTgt spid="28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91"/>
                                        </p:tgtEl>
                                        <p:attrNameLst>
                                          <p:attrName>style.visibility</p:attrName>
                                        </p:attrNameLst>
                                      </p:cBhvr>
                                      <p:to>
                                        <p:strVal val="visible"/>
                                      </p:to>
                                    </p:set>
                                    <p:animEffect transition="in" filter="fade">
                                      <p:cBhvr>
                                        <p:cTn id="23"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9"/>
          <p:cNvSpPr txBox="1">
            <a:spLocks noGrp="1"/>
          </p:cNvSpPr>
          <p:nvPr>
            <p:ph type="title"/>
          </p:nvPr>
        </p:nvSpPr>
        <p:spPr>
          <a:xfrm>
            <a:off x="731178" y="468129"/>
            <a:ext cx="10729644" cy="7746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entury Gothic"/>
              <a:buNone/>
            </a:pPr>
            <a:r>
              <a:rPr lang="fr-FR"/>
              <a:t>Contexte du projet | Problématique</a:t>
            </a:r>
            <a:endParaRPr/>
          </a:p>
        </p:txBody>
      </p:sp>
      <p:sp>
        <p:nvSpPr>
          <p:cNvPr id="301" name="Google Shape;301;p9"/>
          <p:cNvSpPr txBox="1">
            <a:spLocks noGrp="1"/>
          </p:cNvSpPr>
          <p:nvPr>
            <p:ph type="sldNum" idx="12"/>
          </p:nvPr>
        </p:nvSpPr>
        <p:spPr>
          <a:xfrm>
            <a:off x="8717622" y="6195417"/>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9</a:t>
            </a:fld>
            <a:endParaRPr/>
          </a:p>
        </p:txBody>
      </p:sp>
      <p:pic>
        <p:nvPicPr>
          <p:cNvPr id="302" name="Google Shape;302;p9" descr="C:\Users\ASUS\Downloads\undraw_filing_system_b5d2.png"/>
          <p:cNvPicPr preferRelativeResize="0"/>
          <p:nvPr/>
        </p:nvPicPr>
        <p:blipFill rotWithShape="1">
          <a:blip r:embed="rId3">
            <a:alphaModFix/>
          </a:blip>
          <a:srcRect/>
          <a:stretch/>
        </p:blipFill>
        <p:spPr>
          <a:xfrm>
            <a:off x="501042" y="1207444"/>
            <a:ext cx="3492516" cy="2377943"/>
          </a:xfrm>
          <a:prstGeom prst="rect">
            <a:avLst/>
          </a:prstGeom>
          <a:noFill/>
          <a:ln>
            <a:noFill/>
          </a:ln>
        </p:spPr>
      </p:pic>
      <p:pic>
        <p:nvPicPr>
          <p:cNvPr id="303" name="Google Shape;303;p9" descr="C:\Users\ASUS\Downloads\undraw_fast_loading_0lbh.png"/>
          <p:cNvPicPr preferRelativeResize="0"/>
          <p:nvPr/>
        </p:nvPicPr>
        <p:blipFill rotWithShape="1">
          <a:blip r:embed="rId4">
            <a:alphaModFix/>
          </a:blip>
          <a:srcRect/>
          <a:stretch/>
        </p:blipFill>
        <p:spPr>
          <a:xfrm>
            <a:off x="4834651" y="1340285"/>
            <a:ext cx="2721845" cy="2086287"/>
          </a:xfrm>
          <a:prstGeom prst="rect">
            <a:avLst/>
          </a:prstGeom>
          <a:noFill/>
          <a:ln>
            <a:noFill/>
          </a:ln>
        </p:spPr>
      </p:pic>
      <p:pic>
        <p:nvPicPr>
          <p:cNvPr id="304" name="Google Shape;304;p9" descr="C:\Users\ASUS\Downloads\undraw_spreadsheets_xdjy.png"/>
          <p:cNvPicPr preferRelativeResize="0"/>
          <p:nvPr/>
        </p:nvPicPr>
        <p:blipFill rotWithShape="1">
          <a:blip r:embed="rId5">
            <a:alphaModFix/>
          </a:blip>
          <a:srcRect/>
          <a:stretch/>
        </p:blipFill>
        <p:spPr>
          <a:xfrm>
            <a:off x="8191957" y="989556"/>
            <a:ext cx="3686893" cy="2416214"/>
          </a:xfrm>
          <a:prstGeom prst="rect">
            <a:avLst/>
          </a:prstGeom>
          <a:noFill/>
          <a:ln>
            <a:noFill/>
          </a:ln>
        </p:spPr>
      </p:pic>
      <p:pic>
        <p:nvPicPr>
          <p:cNvPr id="305" name="Google Shape;305;p9" descr="C:\Users\ASUS\Downloads\undraw_software_engineer_lvl5 (2).png"/>
          <p:cNvPicPr preferRelativeResize="0"/>
          <p:nvPr/>
        </p:nvPicPr>
        <p:blipFill rotWithShape="1">
          <a:blip r:embed="rId6">
            <a:alphaModFix/>
          </a:blip>
          <a:srcRect/>
          <a:stretch/>
        </p:blipFill>
        <p:spPr>
          <a:xfrm>
            <a:off x="2731118" y="4088798"/>
            <a:ext cx="2726506" cy="1933015"/>
          </a:xfrm>
          <a:prstGeom prst="rect">
            <a:avLst/>
          </a:prstGeom>
          <a:noFill/>
          <a:ln>
            <a:noFill/>
          </a:ln>
        </p:spPr>
      </p:pic>
      <p:pic>
        <p:nvPicPr>
          <p:cNvPr id="306" name="Google Shape;306;p9" descr="C:\Users\ASUS\Downloads\undraw_status_update_jjgk.png"/>
          <p:cNvPicPr preferRelativeResize="0"/>
          <p:nvPr/>
        </p:nvPicPr>
        <p:blipFill rotWithShape="1">
          <a:blip r:embed="rId7">
            <a:alphaModFix/>
          </a:blip>
          <a:srcRect/>
          <a:stretch/>
        </p:blipFill>
        <p:spPr>
          <a:xfrm>
            <a:off x="6425851" y="3937458"/>
            <a:ext cx="3453725" cy="2006040"/>
          </a:xfrm>
          <a:prstGeom prst="rect">
            <a:avLst/>
          </a:prstGeom>
          <a:noFill/>
          <a:ln>
            <a:noFill/>
          </a:ln>
        </p:spPr>
      </p:pic>
      <p:sp>
        <p:nvSpPr>
          <p:cNvPr id="307" name="Google Shape;307;p9"/>
          <p:cNvSpPr txBox="1"/>
          <p:nvPr/>
        </p:nvSpPr>
        <p:spPr>
          <a:xfrm>
            <a:off x="759316" y="3372529"/>
            <a:ext cx="288572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Données Séparées chacune</a:t>
            </a:r>
            <a:endParaRPr/>
          </a:p>
          <a:p>
            <a:pPr marL="0" marR="0" lvl="0" indent="0" algn="l" rtl="0">
              <a:spcBef>
                <a:spcPts val="0"/>
              </a:spcBef>
              <a:spcAft>
                <a:spcPts val="0"/>
              </a:spcAft>
              <a:buNone/>
            </a:pPr>
            <a:r>
              <a:rPr lang="fr-FR" sz="1600">
                <a:solidFill>
                  <a:schemeClr val="dk1"/>
                </a:solidFill>
                <a:latin typeface="Arial"/>
                <a:ea typeface="Arial"/>
                <a:cs typeface="Arial"/>
                <a:sym typeface="Arial"/>
              </a:rPr>
              <a:t> dans un document différent </a:t>
            </a:r>
            <a:endParaRPr sz="1600">
              <a:solidFill>
                <a:schemeClr val="dk1"/>
              </a:solidFill>
              <a:latin typeface="Arial"/>
              <a:ea typeface="Arial"/>
              <a:cs typeface="Arial"/>
              <a:sym typeface="Arial"/>
            </a:endParaRPr>
          </a:p>
        </p:txBody>
      </p:sp>
      <p:sp>
        <p:nvSpPr>
          <p:cNvPr id="308" name="Google Shape;308;p9"/>
          <p:cNvSpPr txBox="1"/>
          <p:nvPr/>
        </p:nvSpPr>
        <p:spPr>
          <a:xfrm>
            <a:off x="5438541" y="3384831"/>
            <a:ext cx="166103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Perte de temps </a:t>
            </a:r>
            <a:endParaRPr sz="1600">
              <a:solidFill>
                <a:schemeClr val="dk1"/>
              </a:solidFill>
              <a:latin typeface="Arial"/>
              <a:ea typeface="Arial"/>
              <a:cs typeface="Arial"/>
              <a:sym typeface="Arial"/>
            </a:endParaRPr>
          </a:p>
        </p:txBody>
      </p:sp>
      <p:sp>
        <p:nvSpPr>
          <p:cNvPr id="309" name="Google Shape;309;p9"/>
          <p:cNvSpPr txBox="1"/>
          <p:nvPr/>
        </p:nvSpPr>
        <p:spPr>
          <a:xfrm>
            <a:off x="8757230" y="3308659"/>
            <a:ext cx="25218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Documentation et organisation par Excel</a:t>
            </a:r>
            <a:endParaRPr sz="1600">
              <a:solidFill>
                <a:schemeClr val="dk1"/>
              </a:solidFill>
              <a:latin typeface="Arial"/>
              <a:ea typeface="Arial"/>
              <a:cs typeface="Arial"/>
              <a:sym typeface="Arial"/>
            </a:endParaRPr>
          </a:p>
        </p:txBody>
      </p:sp>
      <p:sp>
        <p:nvSpPr>
          <p:cNvPr id="310" name="Google Shape;310;p9"/>
          <p:cNvSpPr txBox="1"/>
          <p:nvPr/>
        </p:nvSpPr>
        <p:spPr>
          <a:xfrm>
            <a:off x="2555496" y="6037359"/>
            <a:ext cx="3251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rPr>
              <a:t>Utilisation de trop d’applications pour communiquer avec les clients</a:t>
            </a:r>
            <a:endParaRPr sz="1600">
              <a:solidFill>
                <a:schemeClr val="dk1"/>
              </a:solidFill>
              <a:latin typeface="Arial"/>
              <a:ea typeface="Arial"/>
              <a:cs typeface="Arial"/>
              <a:sym typeface="Arial"/>
            </a:endParaRPr>
          </a:p>
        </p:txBody>
      </p:sp>
      <p:sp>
        <p:nvSpPr>
          <p:cNvPr id="311" name="Google Shape;311;p9"/>
          <p:cNvSpPr txBox="1"/>
          <p:nvPr/>
        </p:nvSpPr>
        <p:spPr>
          <a:xfrm>
            <a:off x="6831918" y="5967063"/>
            <a:ext cx="29868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Arial"/>
                <a:ea typeface="Arial"/>
                <a:cs typeface="Arial"/>
                <a:sym typeface="Arial"/>
              </a:rPr>
              <a:t>Difficulté </a:t>
            </a:r>
            <a:r>
              <a:rPr lang="fr-FR" sz="1600">
                <a:solidFill>
                  <a:schemeClr val="dk1"/>
                </a:solidFill>
              </a:rPr>
              <a:t>à organiser le suivi des relations clients et des employés</a:t>
            </a:r>
            <a:endParaRPr sz="1600">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1000"/>
                                        <p:tgtEl>
                                          <p:spTgt spid="302"/>
                                        </p:tgtEl>
                                        <p:attrNameLst>
                                          <p:attrName>ppt_w</p:attrName>
                                        </p:attrNameLst>
                                      </p:cBhvr>
                                      <p:tavLst>
                                        <p:tav tm="0">
                                          <p:val>
                                            <p:strVal val="0"/>
                                          </p:val>
                                        </p:tav>
                                        <p:tav tm="100000">
                                          <p:val>
                                            <p:strVal val="#ppt_w"/>
                                          </p:val>
                                        </p:tav>
                                      </p:tavLst>
                                    </p:anim>
                                    <p:anim calcmode="lin" valueType="num">
                                      <p:cBhvr additive="base">
                                        <p:cTn id="8" dur="1000"/>
                                        <p:tgtEl>
                                          <p:spTgt spid="30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7"/>
                                        </p:tgtEl>
                                        <p:attrNameLst>
                                          <p:attrName>style.visibility</p:attrName>
                                        </p:attrNameLst>
                                      </p:cBhvr>
                                      <p:to>
                                        <p:strVal val="visible"/>
                                      </p:to>
                                    </p:set>
                                    <p:anim calcmode="lin" valueType="num">
                                      <p:cBhvr additive="base">
                                        <p:cTn id="11" dur="1000"/>
                                        <p:tgtEl>
                                          <p:spTgt spid="307"/>
                                        </p:tgtEl>
                                        <p:attrNameLst>
                                          <p:attrName>ppt_w</p:attrName>
                                        </p:attrNameLst>
                                      </p:cBhvr>
                                      <p:tavLst>
                                        <p:tav tm="0">
                                          <p:val>
                                            <p:strVal val="0"/>
                                          </p:val>
                                        </p:tav>
                                        <p:tav tm="100000">
                                          <p:val>
                                            <p:strVal val="#ppt_w"/>
                                          </p:val>
                                        </p:tav>
                                      </p:tavLst>
                                    </p:anim>
                                    <p:anim calcmode="lin" valueType="num">
                                      <p:cBhvr additive="base">
                                        <p:cTn id="12" dur="1000"/>
                                        <p:tgtEl>
                                          <p:spTgt spid="307"/>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303"/>
                                        </p:tgtEl>
                                        <p:attrNameLst>
                                          <p:attrName>style.visibility</p:attrName>
                                        </p:attrNameLst>
                                      </p:cBhvr>
                                      <p:to>
                                        <p:strVal val="visible"/>
                                      </p:to>
                                    </p:set>
                                    <p:anim calcmode="lin" valueType="num">
                                      <p:cBhvr additive="base">
                                        <p:cTn id="16" dur="1000"/>
                                        <p:tgtEl>
                                          <p:spTgt spid="303"/>
                                        </p:tgtEl>
                                        <p:attrNameLst>
                                          <p:attrName>ppt_w</p:attrName>
                                        </p:attrNameLst>
                                      </p:cBhvr>
                                      <p:tavLst>
                                        <p:tav tm="0">
                                          <p:val>
                                            <p:strVal val="0"/>
                                          </p:val>
                                        </p:tav>
                                        <p:tav tm="100000">
                                          <p:val>
                                            <p:strVal val="#ppt_w"/>
                                          </p:val>
                                        </p:tav>
                                      </p:tavLst>
                                    </p:anim>
                                    <p:anim calcmode="lin" valueType="num">
                                      <p:cBhvr additive="base">
                                        <p:cTn id="17" dur="1000"/>
                                        <p:tgtEl>
                                          <p:spTgt spid="303"/>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308"/>
                                        </p:tgtEl>
                                        <p:attrNameLst>
                                          <p:attrName>style.visibility</p:attrName>
                                        </p:attrNameLst>
                                      </p:cBhvr>
                                      <p:to>
                                        <p:strVal val="visible"/>
                                      </p:to>
                                    </p:set>
                                    <p:anim calcmode="lin" valueType="num">
                                      <p:cBhvr additive="base">
                                        <p:cTn id="20" dur="1000"/>
                                        <p:tgtEl>
                                          <p:spTgt spid="308"/>
                                        </p:tgtEl>
                                        <p:attrNameLst>
                                          <p:attrName>ppt_w</p:attrName>
                                        </p:attrNameLst>
                                      </p:cBhvr>
                                      <p:tavLst>
                                        <p:tav tm="0">
                                          <p:val>
                                            <p:strVal val="0"/>
                                          </p:val>
                                        </p:tav>
                                        <p:tav tm="100000">
                                          <p:val>
                                            <p:strVal val="#ppt_w"/>
                                          </p:val>
                                        </p:tav>
                                      </p:tavLst>
                                    </p:anim>
                                    <p:anim calcmode="lin" valueType="num">
                                      <p:cBhvr additive="base">
                                        <p:cTn id="21" dur="1000"/>
                                        <p:tgtEl>
                                          <p:spTgt spid="308"/>
                                        </p:tgtEl>
                                        <p:attrNameLst>
                                          <p:attrName>ppt_h</p:attrName>
                                        </p:attrNameLst>
                                      </p:cBhvr>
                                      <p:tavLst>
                                        <p:tav tm="0">
                                          <p:val>
                                            <p:strVal val="0"/>
                                          </p:val>
                                        </p:tav>
                                        <p:tav tm="100000">
                                          <p:val>
                                            <p:strVal val="#ppt_h"/>
                                          </p:val>
                                        </p:tav>
                                      </p:tavLst>
                                    </p:anim>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304"/>
                                        </p:tgtEl>
                                        <p:attrNameLst>
                                          <p:attrName>style.visibility</p:attrName>
                                        </p:attrNameLst>
                                      </p:cBhvr>
                                      <p:to>
                                        <p:strVal val="visible"/>
                                      </p:to>
                                    </p:set>
                                    <p:anim calcmode="lin" valueType="num">
                                      <p:cBhvr additive="base">
                                        <p:cTn id="25" dur="1000"/>
                                        <p:tgtEl>
                                          <p:spTgt spid="304"/>
                                        </p:tgtEl>
                                        <p:attrNameLst>
                                          <p:attrName>ppt_w</p:attrName>
                                        </p:attrNameLst>
                                      </p:cBhvr>
                                      <p:tavLst>
                                        <p:tav tm="0">
                                          <p:val>
                                            <p:strVal val="0"/>
                                          </p:val>
                                        </p:tav>
                                        <p:tav tm="100000">
                                          <p:val>
                                            <p:strVal val="#ppt_w"/>
                                          </p:val>
                                        </p:tav>
                                      </p:tavLst>
                                    </p:anim>
                                    <p:anim calcmode="lin" valueType="num">
                                      <p:cBhvr additive="base">
                                        <p:cTn id="26" dur="1000"/>
                                        <p:tgtEl>
                                          <p:spTgt spid="304"/>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9"/>
                                        </p:tgtEl>
                                        <p:attrNameLst>
                                          <p:attrName>style.visibility</p:attrName>
                                        </p:attrNameLst>
                                      </p:cBhvr>
                                      <p:to>
                                        <p:strVal val="visible"/>
                                      </p:to>
                                    </p:set>
                                    <p:anim calcmode="lin" valueType="num">
                                      <p:cBhvr additive="base">
                                        <p:cTn id="29" dur="1000"/>
                                        <p:tgtEl>
                                          <p:spTgt spid="309"/>
                                        </p:tgtEl>
                                        <p:attrNameLst>
                                          <p:attrName>ppt_w</p:attrName>
                                        </p:attrNameLst>
                                      </p:cBhvr>
                                      <p:tavLst>
                                        <p:tav tm="0">
                                          <p:val>
                                            <p:strVal val="0"/>
                                          </p:val>
                                        </p:tav>
                                        <p:tav tm="100000">
                                          <p:val>
                                            <p:strVal val="#ppt_w"/>
                                          </p:val>
                                        </p:tav>
                                      </p:tavLst>
                                    </p:anim>
                                    <p:anim calcmode="lin" valueType="num">
                                      <p:cBhvr additive="base">
                                        <p:cTn id="30" dur="1000"/>
                                        <p:tgtEl>
                                          <p:spTgt spid="309"/>
                                        </p:tgtEl>
                                        <p:attrNameLst>
                                          <p:attrName>ppt_h</p:attrName>
                                        </p:attrNameLst>
                                      </p:cBhvr>
                                      <p:tavLst>
                                        <p:tav tm="0">
                                          <p:val>
                                            <p:str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05"/>
                                        </p:tgtEl>
                                        <p:attrNameLst>
                                          <p:attrName>style.visibility</p:attrName>
                                        </p:attrNameLst>
                                      </p:cBhvr>
                                      <p:to>
                                        <p:strVal val="visible"/>
                                      </p:to>
                                    </p:set>
                                    <p:anim calcmode="lin" valueType="num">
                                      <p:cBhvr additive="base">
                                        <p:cTn id="34" dur="1000"/>
                                        <p:tgtEl>
                                          <p:spTgt spid="305"/>
                                        </p:tgtEl>
                                        <p:attrNameLst>
                                          <p:attrName>ppt_w</p:attrName>
                                        </p:attrNameLst>
                                      </p:cBhvr>
                                      <p:tavLst>
                                        <p:tav tm="0">
                                          <p:val>
                                            <p:strVal val="0"/>
                                          </p:val>
                                        </p:tav>
                                        <p:tav tm="100000">
                                          <p:val>
                                            <p:strVal val="#ppt_w"/>
                                          </p:val>
                                        </p:tav>
                                      </p:tavLst>
                                    </p:anim>
                                    <p:anim calcmode="lin" valueType="num">
                                      <p:cBhvr additive="base">
                                        <p:cTn id="35" dur="1000"/>
                                        <p:tgtEl>
                                          <p:spTgt spid="305"/>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10"/>
                                        </p:tgtEl>
                                        <p:attrNameLst>
                                          <p:attrName>style.visibility</p:attrName>
                                        </p:attrNameLst>
                                      </p:cBhvr>
                                      <p:to>
                                        <p:strVal val="visible"/>
                                      </p:to>
                                    </p:set>
                                    <p:anim calcmode="lin" valueType="num">
                                      <p:cBhvr additive="base">
                                        <p:cTn id="38" dur="1000"/>
                                        <p:tgtEl>
                                          <p:spTgt spid="310"/>
                                        </p:tgtEl>
                                        <p:attrNameLst>
                                          <p:attrName>ppt_w</p:attrName>
                                        </p:attrNameLst>
                                      </p:cBhvr>
                                      <p:tavLst>
                                        <p:tav tm="0">
                                          <p:val>
                                            <p:strVal val="0"/>
                                          </p:val>
                                        </p:tav>
                                        <p:tav tm="100000">
                                          <p:val>
                                            <p:strVal val="#ppt_w"/>
                                          </p:val>
                                        </p:tav>
                                      </p:tavLst>
                                    </p:anim>
                                    <p:anim calcmode="lin" valueType="num">
                                      <p:cBhvr additive="base">
                                        <p:cTn id="39" dur="1000"/>
                                        <p:tgtEl>
                                          <p:spTgt spid="310"/>
                                        </p:tgtEl>
                                        <p:attrNameLst>
                                          <p:attrName>ppt_h</p:attrName>
                                        </p:attrNameLst>
                                      </p:cBhvr>
                                      <p:tavLst>
                                        <p:tav tm="0">
                                          <p:val>
                                            <p:strVal val="0"/>
                                          </p:val>
                                        </p:tav>
                                        <p:tav tm="100000">
                                          <p:val>
                                            <p:strVal val="#ppt_h"/>
                                          </p:val>
                                        </p:tav>
                                      </p:tavLst>
                                    </p:anim>
                                  </p:childTnLst>
                                </p:cTn>
                              </p:par>
                            </p:childTnLst>
                          </p:cTn>
                        </p:par>
                        <p:par>
                          <p:cTn id="40" fill="hold">
                            <p:stCondLst>
                              <p:cond delay="4000"/>
                            </p:stCondLst>
                            <p:childTnLst>
                              <p:par>
                                <p:cTn id="41" presetID="23" presetClass="entr" presetSubtype="16"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 calcmode="lin" valueType="num">
                                      <p:cBhvr additive="base">
                                        <p:cTn id="43" dur="1000"/>
                                        <p:tgtEl>
                                          <p:spTgt spid="306"/>
                                        </p:tgtEl>
                                        <p:attrNameLst>
                                          <p:attrName>ppt_w</p:attrName>
                                        </p:attrNameLst>
                                      </p:cBhvr>
                                      <p:tavLst>
                                        <p:tav tm="0">
                                          <p:val>
                                            <p:strVal val="0"/>
                                          </p:val>
                                        </p:tav>
                                        <p:tav tm="100000">
                                          <p:val>
                                            <p:strVal val="#ppt_w"/>
                                          </p:val>
                                        </p:tav>
                                      </p:tavLst>
                                    </p:anim>
                                    <p:anim calcmode="lin" valueType="num">
                                      <p:cBhvr additive="base">
                                        <p:cTn id="44" dur="1000"/>
                                        <p:tgtEl>
                                          <p:spTgt spid="306"/>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11"/>
                                        </p:tgtEl>
                                        <p:attrNameLst>
                                          <p:attrName>style.visibility</p:attrName>
                                        </p:attrNameLst>
                                      </p:cBhvr>
                                      <p:to>
                                        <p:strVal val="visible"/>
                                      </p:to>
                                    </p:set>
                                    <p:anim calcmode="lin" valueType="num">
                                      <p:cBhvr additive="base">
                                        <p:cTn id="47" dur="1000"/>
                                        <p:tgtEl>
                                          <p:spTgt spid="311"/>
                                        </p:tgtEl>
                                        <p:attrNameLst>
                                          <p:attrName>ppt_w</p:attrName>
                                        </p:attrNameLst>
                                      </p:cBhvr>
                                      <p:tavLst>
                                        <p:tav tm="0">
                                          <p:val>
                                            <p:strVal val="0"/>
                                          </p:val>
                                        </p:tav>
                                        <p:tav tm="100000">
                                          <p:val>
                                            <p:strVal val="#ppt_w"/>
                                          </p:val>
                                        </p:tav>
                                      </p:tavLst>
                                    </p:anim>
                                    <p:anim calcmode="lin" valueType="num">
                                      <p:cBhvr additive="base">
                                        <p:cTn id="48" dur="1000"/>
                                        <p:tgtEl>
                                          <p:spTgt spid="3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2021</TotalTime>
  <Words>1542</Words>
  <Application>Microsoft Office PowerPoint</Application>
  <PresentationFormat>Personnalisé</PresentationFormat>
  <Paragraphs>355</Paragraphs>
  <Slides>48</Slides>
  <Notes>48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48</vt:i4>
      </vt:variant>
    </vt:vector>
  </HeadingPairs>
  <TitlesOfParts>
    <vt:vector size="52" baseType="lpstr">
      <vt:lpstr>Arial</vt:lpstr>
      <vt:lpstr>Calibri</vt:lpstr>
      <vt:lpstr>Century Gothic</vt:lpstr>
      <vt:lpstr>Office Theme</vt:lpstr>
      <vt:lpstr>Diapositive 1</vt:lpstr>
      <vt:lpstr>Plan</vt:lpstr>
      <vt:lpstr>Diapositive 3</vt:lpstr>
      <vt:lpstr> Introduction</vt:lpstr>
      <vt:lpstr>Introduction</vt:lpstr>
      <vt:lpstr>Diapositive 6</vt:lpstr>
      <vt:lpstr>Contexte du projet | Organisme d’accueil</vt:lpstr>
      <vt:lpstr>Contexte du projet |Etude de l’existant</vt:lpstr>
      <vt:lpstr>Contexte du projet | Problématique</vt:lpstr>
      <vt:lpstr>Contexte du projet | Solution Proposé</vt:lpstr>
      <vt:lpstr>Diapositive 11</vt:lpstr>
      <vt:lpstr>Choix Technique | Langages</vt:lpstr>
      <vt:lpstr>Choix Technique | Framework</vt:lpstr>
      <vt:lpstr>Choix Technique | SGBD</vt:lpstr>
      <vt:lpstr>Contexte du projet | Méthodologie de travail</vt:lpstr>
      <vt:lpstr>Contexte du projet |  Scrum</vt:lpstr>
      <vt:lpstr>Diapositive 17</vt:lpstr>
      <vt:lpstr>Besoins Fonctionnelles</vt:lpstr>
      <vt:lpstr>Besoins Non Fonctionnels</vt:lpstr>
      <vt:lpstr>Acteurs</vt:lpstr>
      <vt:lpstr>Diapositive 21</vt:lpstr>
      <vt:lpstr>Architecture de l’application</vt:lpstr>
      <vt:lpstr>Diagramme de classe global</vt:lpstr>
      <vt:lpstr>Diapositive 24</vt:lpstr>
      <vt:lpstr>Diapositive 25</vt:lpstr>
      <vt:lpstr>Diapositive 26</vt:lpstr>
      <vt:lpstr>Release 1 </vt:lpstr>
      <vt:lpstr>Release 1 </vt:lpstr>
      <vt:lpstr>Diapositive 29</vt:lpstr>
      <vt:lpstr>Diapositive 30</vt:lpstr>
      <vt:lpstr>Release 1 | Sprint 1</vt:lpstr>
      <vt:lpstr>Release 1 | Sprint 1</vt:lpstr>
      <vt:lpstr>Release 1 | Sprint 2</vt:lpstr>
      <vt:lpstr>Diapositive 34</vt:lpstr>
      <vt:lpstr>Release 1 | Sprint 2</vt:lpstr>
      <vt:lpstr>Release 1 | Sprint 3</vt:lpstr>
      <vt:lpstr>Diapositive 37</vt:lpstr>
      <vt:lpstr>Release 1 | Sprint 3</vt:lpstr>
      <vt:lpstr>Release 1 | Sprint 4</vt:lpstr>
      <vt:lpstr>Diapositive 40</vt:lpstr>
      <vt:lpstr>Release 1 | Sprint 4</vt:lpstr>
      <vt:lpstr>Release 1 | Sprint 5</vt:lpstr>
      <vt:lpstr>Diapositive 43</vt:lpstr>
      <vt:lpstr>Release 3| Sprint 5</vt:lpstr>
      <vt:lpstr>Diapositive 45</vt:lpstr>
      <vt:lpstr>Conclusion</vt:lpstr>
      <vt:lpstr>Perspective</vt:lpstr>
      <vt:lpstr>Diapositive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RARE</dc:creator>
  <cp:lastModifiedBy>acer</cp:lastModifiedBy>
  <cp:revision>9</cp:revision>
  <dcterms:created xsi:type="dcterms:W3CDTF">2019-04-08T08:53:54Z</dcterms:created>
  <dcterms:modified xsi:type="dcterms:W3CDTF">2025-06-11T19:26:46Z</dcterms:modified>
</cp:coreProperties>
</file>